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62" r:id="rId3"/>
    <p:sldId id="261" r:id="rId4"/>
    <p:sldId id="296" r:id="rId5"/>
    <p:sldId id="310" r:id="rId6"/>
    <p:sldId id="311" r:id="rId7"/>
    <p:sldId id="328" r:id="rId8"/>
    <p:sldId id="330" r:id="rId9"/>
    <p:sldId id="329" r:id="rId10"/>
    <p:sldId id="334" r:id="rId11"/>
    <p:sldId id="331" r:id="rId12"/>
    <p:sldId id="332" r:id="rId13"/>
    <p:sldId id="335" r:id="rId14"/>
    <p:sldId id="336" r:id="rId15"/>
    <p:sldId id="337" r:id="rId16"/>
    <p:sldId id="333" r:id="rId17"/>
    <p:sldId id="338" r:id="rId18"/>
    <p:sldId id="339" r:id="rId19"/>
    <p:sldId id="312" r:id="rId20"/>
    <p:sldId id="281" r:id="rId21"/>
    <p:sldId id="322" r:id="rId22"/>
    <p:sldId id="323" r:id="rId23"/>
    <p:sldId id="341" r:id="rId24"/>
    <p:sldId id="297" r:id="rId25"/>
    <p:sldId id="307" r:id="rId26"/>
    <p:sldId id="340" r:id="rId27"/>
    <p:sldId id="298" r:id="rId28"/>
    <p:sldId id="308" r:id="rId29"/>
    <p:sldId id="313" r:id="rId30"/>
    <p:sldId id="314" r:id="rId31"/>
    <p:sldId id="315" r:id="rId32"/>
    <p:sldId id="316" r:id="rId33"/>
    <p:sldId id="317" r:id="rId34"/>
    <p:sldId id="318" r:id="rId35"/>
    <p:sldId id="319" r:id="rId36"/>
    <p:sldId id="320" r:id="rId3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7030A0"/>
    <a:srgbClr val="FF0000"/>
    <a:srgbClr val="70AD47"/>
    <a:srgbClr val="FFE1E5"/>
    <a:srgbClr val="FBFEF9"/>
    <a:srgbClr val="00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61"/>
    <p:restoredTop sz="94267"/>
  </p:normalViewPr>
  <p:slideViewPr>
    <p:cSldViewPr snapToObjects="1" showGuides="1">
      <p:cViewPr varScale="1">
        <p:scale>
          <a:sx n="83" d="100"/>
          <a:sy n="83" d="100"/>
        </p:scale>
        <p:origin x="1032" y="67"/>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2019/6/17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4</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14</a:t>
            </a:fld>
            <a:endParaRPr kumimoji="1" lang="ja-JP" altLang="en-US"/>
          </a:p>
        </p:txBody>
      </p:sp>
    </p:spTree>
    <p:extLst>
      <p:ext uri="{BB962C8B-B14F-4D97-AF65-F5344CB8AC3E}">
        <p14:creationId xmlns:p14="http://schemas.microsoft.com/office/powerpoint/2010/main" val="354309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15</a:t>
            </a:fld>
            <a:endParaRPr kumimoji="1" lang="ja-JP" altLang="en-US"/>
          </a:p>
        </p:txBody>
      </p:sp>
    </p:spTree>
    <p:extLst>
      <p:ext uri="{BB962C8B-B14F-4D97-AF65-F5344CB8AC3E}">
        <p14:creationId xmlns:p14="http://schemas.microsoft.com/office/powerpoint/2010/main" val="2730752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16</a:t>
            </a:fld>
            <a:endParaRPr kumimoji="1" lang="ja-JP" altLang="en-US"/>
          </a:p>
        </p:txBody>
      </p:sp>
    </p:spTree>
    <p:extLst>
      <p:ext uri="{BB962C8B-B14F-4D97-AF65-F5344CB8AC3E}">
        <p14:creationId xmlns:p14="http://schemas.microsoft.com/office/powerpoint/2010/main" val="2918490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17</a:t>
            </a:fld>
            <a:endParaRPr kumimoji="1" lang="ja-JP" altLang="en-US"/>
          </a:p>
        </p:txBody>
      </p:sp>
    </p:spTree>
    <p:extLst>
      <p:ext uri="{BB962C8B-B14F-4D97-AF65-F5344CB8AC3E}">
        <p14:creationId xmlns:p14="http://schemas.microsoft.com/office/powerpoint/2010/main" val="3272971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18</a:t>
            </a:fld>
            <a:endParaRPr kumimoji="1" lang="ja-JP" altLang="en-US"/>
          </a:p>
        </p:txBody>
      </p:sp>
    </p:spTree>
    <p:extLst>
      <p:ext uri="{BB962C8B-B14F-4D97-AF65-F5344CB8AC3E}">
        <p14:creationId xmlns:p14="http://schemas.microsoft.com/office/powerpoint/2010/main" val="396161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7</a:t>
            </a:fld>
            <a:endParaRPr kumimoji="1" lang="ja-JP" altLang="en-US"/>
          </a:p>
        </p:txBody>
      </p:sp>
    </p:spTree>
    <p:extLst>
      <p:ext uri="{BB962C8B-B14F-4D97-AF65-F5344CB8AC3E}">
        <p14:creationId xmlns:p14="http://schemas.microsoft.com/office/powerpoint/2010/main" val="363642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8</a:t>
            </a:fld>
            <a:endParaRPr kumimoji="1" lang="ja-JP" altLang="en-US"/>
          </a:p>
        </p:txBody>
      </p:sp>
    </p:spTree>
    <p:extLst>
      <p:ext uri="{BB962C8B-B14F-4D97-AF65-F5344CB8AC3E}">
        <p14:creationId xmlns:p14="http://schemas.microsoft.com/office/powerpoint/2010/main" val="23963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9</a:t>
            </a:fld>
            <a:endParaRPr kumimoji="1" lang="ja-JP" altLang="en-US"/>
          </a:p>
        </p:txBody>
      </p:sp>
    </p:spTree>
    <p:extLst>
      <p:ext uri="{BB962C8B-B14F-4D97-AF65-F5344CB8AC3E}">
        <p14:creationId xmlns:p14="http://schemas.microsoft.com/office/powerpoint/2010/main" val="417212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10</a:t>
            </a:fld>
            <a:endParaRPr kumimoji="1" lang="ja-JP" altLang="en-US"/>
          </a:p>
        </p:txBody>
      </p:sp>
    </p:spTree>
    <p:extLst>
      <p:ext uri="{BB962C8B-B14F-4D97-AF65-F5344CB8AC3E}">
        <p14:creationId xmlns:p14="http://schemas.microsoft.com/office/powerpoint/2010/main" val="126501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11</a:t>
            </a:fld>
            <a:endParaRPr kumimoji="1" lang="ja-JP" altLang="en-US"/>
          </a:p>
        </p:txBody>
      </p:sp>
    </p:spTree>
    <p:extLst>
      <p:ext uri="{BB962C8B-B14F-4D97-AF65-F5344CB8AC3E}">
        <p14:creationId xmlns:p14="http://schemas.microsoft.com/office/powerpoint/2010/main" val="418621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12</a:t>
            </a:fld>
            <a:endParaRPr kumimoji="1" lang="ja-JP" altLang="en-US"/>
          </a:p>
        </p:txBody>
      </p:sp>
    </p:spTree>
    <p:extLst>
      <p:ext uri="{BB962C8B-B14F-4D97-AF65-F5344CB8AC3E}">
        <p14:creationId xmlns:p14="http://schemas.microsoft.com/office/powerpoint/2010/main" val="88864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13</a:t>
            </a:fld>
            <a:endParaRPr kumimoji="1" lang="ja-JP" altLang="en-US"/>
          </a:p>
        </p:txBody>
      </p:sp>
    </p:spTree>
    <p:extLst>
      <p:ext uri="{BB962C8B-B14F-4D97-AF65-F5344CB8AC3E}">
        <p14:creationId xmlns:p14="http://schemas.microsoft.com/office/powerpoint/2010/main" val="354444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2019/6/17</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2019/6/17</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2019/6/17</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2019/6/17</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2019/6/17</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2019/6/17</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2019/6/17</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2019/6/17</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2019/6/17</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2019/6/17</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2019/6/17</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2019/6/17</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0.png"/><Relationship Id="rId10" Type="http://schemas.openxmlformats.org/officeDocument/2006/relationships/image" Target="../media/image10.png"/><Relationship Id="rId4" Type="http://schemas.openxmlformats.org/officeDocument/2006/relationships/image" Target="../media/image40.png"/><Relationship Id="rId9"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kaoruota.atlassian.net/browse/KP-14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チーム</a:t>
            </a:r>
            <a:r>
              <a:rPr kumimoji="1" lang="ja-JP" altLang="en-US" dirty="0" err="1"/>
              <a:t>ひろ</a:t>
            </a:r>
            <a:r>
              <a:rPr kumimoji="1" lang="ja-JP" altLang="en-US" dirty="0"/>
              <a:t>じれん</a:t>
            </a:r>
            <a:br>
              <a:rPr kumimoji="1" lang="en-US" altLang="ja-JP" dirty="0"/>
            </a:br>
            <a:r>
              <a:rPr kumimoji="1" lang="ja-JP" altLang="en-US" dirty="0"/>
              <a:t>設計ノート</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機能の洗い出し「青色ラインを推定する」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2743742213"/>
              </p:ext>
            </p:extLst>
          </p:nvPr>
        </p:nvGraphicFramePr>
        <p:xfrm>
          <a:off x="695400" y="2158072"/>
          <a:ext cx="10801200" cy="407924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上位機能：青色ラインを推定する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592251"/>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HSV</a:t>
            </a:r>
            <a:r>
              <a:rPr lang="ja-JP" altLang="en-US">
                <a:solidFill>
                  <a:schemeClr val="tx1"/>
                </a:solidFill>
              </a:rPr>
              <a:t>の彩度情報が使えないか、、</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34AB2A7-3076-F249-9F47-160B9CCA0A24}"/>
              </a:ext>
            </a:extLst>
          </p:cNvPr>
          <p:cNvSpPr/>
          <p:nvPr/>
        </p:nvSpPr>
        <p:spPr>
          <a:xfrm>
            <a:off x="5303912" y="1268760"/>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a:t>
            </a:r>
            <a:r>
              <a:rPr lang="ja-JP" altLang="en-US">
                <a:solidFill>
                  <a:schemeClr val="tx1"/>
                </a:solidFill>
              </a:rPr>
              <a:t>走行体を左右に降って輝度の変化で見る、、、</a:t>
            </a:r>
            <a:endParaRPr kumimoji="1" lang="ja-JP" altLang="en-US" dirty="0" err="1">
              <a:solidFill>
                <a:schemeClr val="tx1"/>
              </a:solidFill>
            </a:endParaRPr>
          </a:p>
        </p:txBody>
      </p:sp>
      <p:sp>
        <p:nvSpPr>
          <p:cNvPr id="2" name="角丸四角形吹き出し 1">
            <a:extLst>
              <a:ext uri="{FF2B5EF4-FFF2-40B4-BE49-F238E27FC236}">
                <a16:creationId xmlns:a16="http://schemas.microsoft.com/office/drawing/2014/main" id="{277831C1-F153-1F49-8973-6DA66D7CCC74}"/>
              </a:ext>
            </a:extLst>
          </p:cNvPr>
          <p:cNvSpPr/>
          <p:nvPr/>
        </p:nvSpPr>
        <p:spPr>
          <a:xfrm>
            <a:off x="1847528" y="1556792"/>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この機能が必要なのか、</a:t>
            </a:r>
            <a:endParaRPr lang="en-US" altLang="ja-JP" dirty="0">
              <a:solidFill>
                <a:schemeClr val="tx1"/>
              </a:solidFill>
            </a:endParaRPr>
          </a:p>
          <a:p>
            <a:r>
              <a:rPr kumimoji="1" lang="ja-JP" altLang="en-US">
                <a:solidFill>
                  <a:schemeClr val="tx1"/>
                </a:solidFill>
              </a:rPr>
              <a:t>その場合どのように実現するかの検討が必要</a:t>
            </a:r>
            <a:endParaRPr kumimoji="1" lang="ja-JP" altLang="en-US" dirty="0" err="1">
              <a:solidFill>
                <a:schemeClr val="tx1"/>
              </a:solidFill>
            </a:endParaRPr>
          </a:p>
        </p:txBody>
      </p:sp>
    </p:spTree>
    <p:extLst>
      <p:ext uri="{BB962C8B-B14F-4D97-AF65-F5344CB8AC3E}">
        <p14:creationId xmlns:p14="http://schemas.microsoft.com/office/powerpoint/2010/main" val="1955892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機能の洗い出し「自己位置を推定する」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531035462"/>
              </p:ext>
            </p:extLst>
          </p:nvPr>
        </p:nvGraphicFramePr>
        <p:xfrm>
          <a:off x="695400" y="1628800"/>
          <a:ext cx="10801200" cy="3114040"/>
        </p:xfrm>
        <a:graphic>
          <a:graphicData uri="http://schemas.openxmlformats.org/drawingml/2006/table">
            <a:tbl>
              <a:tblPr firstRow="1" bandRow="1">
                <a:tableStyleId>{5940675A-B579-460E-94D1-54222C63F5DA}</a:tableStyleId>
              </a:tblPr>
              <a:tblGrid>
                <a:gridCol w="3960440">
                  <a:extLst>
                    <a:ext uri="{9D8B030D-6E8A-4147-A177-3AD203B41FA5}">
                      <a16:colId xmlns:a16="http://schemas.microsoft.com/office/drawing/2014/main" val="3785133965"/>
                    </a:ext>
                  </a:extLst>
                </a:gridCol>
                <a:gridCol w="3528392">
                  <a:extLst>
                    <a:ext uri="{9D8B030D-6E8A-4147-A177-3AD203B41FA5}">
                      <a16:colId xmlns:a16="http://schemas.microsoft.com/office/drawing/2014/main" val="320256873"/>
                    </a:ext>
                  </a:extLst>
                </a:gridCol>
                <a:gridCol w="3312368">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状態空間モデルを更新する</a:t>
                      </a:r>
                    </a:p>
                  </a:txBody>
                  <a:tcPr anchor="ctr"/>
                </a:tc>
                <a:tc>
                  <a:txBody>
                    <a:bodyPr/>
                    <a:lstStyle/>
                    <a:p>
                      <a:pPr algn="l"/>
                      <a:r>
                        <a:rPr kumimoji="1" lang="ja-JP" altLang="en-US" sz="1400">
                          <a:latin typeface="+mn-ea"/>
                          <a:ea typeface="+mn-ea"/>
                        </a:rPr>
                        <a:t>モーターエンコードから回転角度を取得する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ライン値と走行エリアから</a:t>
                      </a:r>
                      <a:r>
                        <a:rPr kumimoji="1" lang="en-US" altLang="ja-JP" sz="1400" dirty="0" err="1">
                          <a:latin typeface="+mn-ea"/>
                          <a:ea typeface="+mn-ea"/>
                        </a:rPr>
                        <a:t>xy</a:t>
                      </a:r>
                      <a:r>
                        <a:rPr kumimoji="1" lang="ja-JP" altLang="en-US" sz="1400">
                          <a:latin typeface="+mn-ea"/>
                          <a:ea typeface="+mn-ea"/>
                        </a:rPr>
                        <a:t>座標を推定する</a:t>
                      </a: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上位機能：自己位置を推定する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コンセプト：カルマンフィルタを用いる</a:t>
            </a:r>
            <a:endParaRPr kumimoji="1" lang="ja-JP" altLang="en-US" dirty="0" err="1">
              <a:solidFill>
                <a:schemeClr val="tx1"/>
              </a:solidFill>
            </a:endParaRPr>
          </a:p>
        </p:txBody>
      </p:sp>
    </p:spTree>
    <p:extLst>
      <p:ext uri="{BB962C8B-B14F-4D97-AF65-F5344CB8AC3E}">
        <p14:creationId xmlns:p14="http://schemas.microsoft.com/office/powerpoint/2010/main" val="259697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機能の洗い出し「コースに復帰する」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2781777"/>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ラインからの逸脱を推定する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r>
                        <a:rPr lang="ja-JP" altLang="en-US" sz="1400"/>
                        <a:t>ライン逸脱フラグを上げる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ラインを探索する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来週ライン検知位置と現在位置を結ぶベクトルを計算する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r>
                        <a:rPr kumimoji="1" lang="ja-JP" altLang="en-US" sz="1400">
                          <a:latin typeface="+mn-ea"/>
                          <a:ea typeface="+mn-ea"/>
                        </a:rPr>
                        <a:t>走行体を目標ベクトルを同じ角度に旋回させる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r>
                        <a:rPr kumimoji="1" lang="ja-JP" altLang="en-US" sz="1400">
                          <a:latin typeface="+mn-ea"/>
                          <a:ea typeface="+mn-ea"/>
                        </a:rPr>
                        <a:t>ラインを検知するまで後退する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ライン逸脱フラグを下げる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上位機能：コースに復帰する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非機能要求：確実に復帰する</a:t>
            </a:r>
            <a:endParaRPr kumimoji="1" lang="ja-JP" altLang="en-US" dirty="0" err="1">
              <a:solidFill>
                <a:schemeClr val="tx1"/>
              </a:solidFill>
            </a:endParaRPr>
          </a:p>
        </p:txBody>
      </p:sp>
    </p:spTree>
    <p:extLst>
      <p:ext uri="{BB962C8B-B14F-4D97-AF65-F5344CB8AC3E}">
        <p14:creationId xmlns:p14="http://schemas.microsoft.com/office/powerpoint/2010/main" val="1195273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機能の洗い出し「数字カードの数字を推定する」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615010199"/>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ネットワーク経由で動画を取得する</a:t>
                      </a:r>
                    </a:p>
                  </a:txBody>
                  <a:tcPr anchor="ctr"/>
                </a:tc>
                <a:tc>
                  <a:txBody>
                    <a:bodyPr/>
                    <a:lstStyle/>
                    <a:p>
                      <a:pPr algn="l"/>
                      <a:r>
                        <a:rPr kumimoji="1" lang="en-US" altLang="ja-JP" sz="1400" dirty="0">
                          <a:latin typeface="+mn-ea"/>
                          <a:ea typeface="+mn-ea"/>
                        </a:rPr>
                        <a:t>URL</a:t>
                      </a:r>
                      <a:r>
                        <a:rPr kumimoji="1" lang="ja-JP" altLang="en-US" sz="1400">
                          <a:latin typeface="+mn-ea"/>
                          <a:ea typeface="+mn-ea"/>
                        </a:rPr>
                        <a:t>から動画を取得する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r>
                        <a:rPr lang="ja-JP" altLang="en-US" sz="1400">
                          <a:latin typeface="+mn-ea"/>
                          <a:ea typeface="+mn-ea"/>
                        </a:rPr>
                        <a:t>動画から静止画を作る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r>
                        <a:rPr kumimoji="1" lang="ja-JP" altLang="en-US" sz="1400">
                          <a:latin typeface="+mn-ea"/>
                          <a:ea typeface="+mn-ea"/>
                        </a:rPr>
                        <a:t>静止画を正方形にする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画像を台形補正する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r>
                        <a:rPr lang="en-US" altLang="ja-JP" sz="1400" dirty="0">
                          <a:latin typeface="+mn-ea"/>
                          <a:ea typeface="+mn-ea"/>
                        </a:rPr>
                        <a:t>RGB-HSV</a:t>
                      </a:r>
                      <a:r>
                        <a:rPr lang="ja-JP" altLang="en-US" sz="1400">
                          <a:latin typeface="+mn-ea"/>
                          <a:ea typeface="+mn-ea"/>
                        </a:rPr>
                        <a:t>変換する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画像から数字カードの部分を抜き出す</a:t>
                      </a: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r>
                        <a:rPr kumimoji="1" lang="ja-JP" altLang="en-US" sz="1400">
                          <a:latin typeface="+mn-ea"/>
                          <a:ea typeface="+mn-ea"/>
                        </a:rPr>
                        <a:t>数字カード部の画像を正方形にする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r>
                        <a:rPr kumimoji="1" lang="ja-JP" altLang="en-US" sz="1400">
                          <a:latin typeface="+mn-ea"/>
                          <a:ea typeface="+mn-ea"/>
                        </a:rPr>
                        <a:t>数字を推定する</a:t>
                      </a:r>
                    </a:p>
                  </a:txBody>
                  <a:tcPr anchor="ctr"/>
                </a:tc>
                <a:tc>
                  <a:txBody>
                    <a:bodyPr/>
                    <a:lstStyle/>
                    <a:p>
                      <a:r>
                        <a:rPr kumimoji="1" lang="ja-JP" altLang="en-US" sz="1400">
                          <a:latin typeface="+mn-ea"/>
                          <a:ea typeface="+mn-ea"/>
                        </a:rPr>
                        <a:t>ニューラルネットワーク</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460851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上位機能：数字カードの数字を推定する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59194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コンセプト：トレーニング済みの</a:t>
            </a:r>
            <a:r>
              <a:rPr kumimoji="1" lang="en-US" altLang="ja-JP" dirty="0">
                <a:solidFill>
                  <a:schemeClr val="tx1"/>
                </a:solidFill>
              </a:rPr>
              <a:t>CNN</a:t>
            </a:r>
            <a:endParaRPr kumimoji="1" lang="ja-JP" altLang="en-US" dirty="0" err="1">
              <a:solidFill>
                <a:schemeClr val="tx1"/>
              </a:solidFill>
            </a:endParaRPr>
          </a:p>
        </p:txBody>
      </p:sp>
    </p:spTree>
    <p:extLst>
      <p:ext uri="{BB962C8B-B14F-4D97-AF65-F5344CB8AC3E}">
        <p14:creationId xmlns:p14="http://schemas.microsoft.com/office/powerpoint/2010/main" val="329427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機能の洗い出し「ブロックが配置されたカラーサークルの位置とブロックの色を推定する」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21139431"/>
              </p:ext>
            </p:extLst>
          </p:nvPr>
        </p:nvGraphicFramePr>
        <p:xfrm>
          <a:off x="263352" y="1423480"/>
          <a:ext cx="11593289" cy="4309776"/>
        </p:xfrm>
        <a:graphic>
          <a:graphicData uri="http://schemas.openxmlformats.org/drawingml/2006/table">
            <a:tbl>
              <a:tblPr firstRow="1" bandRow="1">
                <a:tableStyleId>{5940675A-B579-460E-94D1-54222C63F5DA}</a:tableStyleId>
              </a:tblPr>
              <a:tblGrid>
                <a:gridCol w="4869751">
                  <a:extLst>
                    <a:ext uri="{9D8B030D-6E8A-4147-A177-3AD203B41FA5}">
                      <a16:colId xmlns:a16="http://schemas.microsoft.com/office/drawing/2014/main" val="3785133965"/>
                    </a:ext>
                  </a:extLst>
                </a:gridCol>
                <a:gridCol w="5067353">
                  <a:extLst>
                    <a:ext uri="{9D8B030D-6E8A-4147-A177-3AD203B41FA5}">
                      <a16:colId xmlns:a16="http://schemas.microsoft.com/office/drawing/2014/main" val="320256873"/>
                    </a:ext>
                  </a:extLst>
                </a:gridCol>
                <a:gridCol w="1656185">
                  <a:extLst>
                    <a:ext uri="{9D8B030D-6E8A-4147-A177-3AD203B41FA5}">
                      <a16:colId xmlns:a16="http://schemas.microsoft.com/office/drawing/2014/main" val="1118577975"/>
                    </a:ext>
                  </a:extLst>
                </a:gridCol>
              </a:tblGrid>
              <a:tr h="52192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521921">
                <a:tc>
                  <a:txBody>
                    <a:bodyPr/>
                    <a:lstStyle/>
                    <a:p>
                      <a:r>
                        <a:rPr kumimoji="1" lang="ja-JP" altLang="en-US" sz="1400">
                          <a:latin typeface="+mn-ea"/>
                          <a:ea typeface="+mn-ea"/>
                        </a:rPr>
                        <a:t>ブロックが置かれたサークルを推定する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589125">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キャリブレーション中にコース画像を保存する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521921">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ブロック領域を特定する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521921">
                <a:tc>
                  <a:txBody>
                    <a:bodyPr/>
                    <a:lstStyle/>
                    <a:p>
                      <a:pPr algn="l"/>
                      <a:r>
                        <a:rPr kumimoji="1" lang="ja-JP" altLang="en-US" sz="1400">
                          <a:latin typeface="+mn-ea"/>
                          <a:ea typeface="+mn-ea"/>
                        </a:rPr>
                        <a:t>ブロックの色を推定する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ブロック描画領域の重心位置のピクセルを色判定に使用する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521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pPr algn="l"/>
                      <a:r>
                        <a:rPr kumimoji="1" lang="ja-JP" altLang="en-US" sz="1400">
                          <a:latin typeface="+mn-ea"/>
                          <a:ea typeface="+mn-ea"/>
                        </a:rPr>
                        <a:t>複数ピクセルの多数決による色判定</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589125">
                <a:tc>
                  <a:txBody>
                    <a:bodyPr/>
                    <a:lstStyle/>
                    <a:p>
                      <a:r>
                        <a:rPr kumimoji="1" lang="ja-JP" altLang="en-US" sz="1400">
                          <a:latin typeface="+mn-ea"/>
                          <a:ea typeface="+mn-ea"/>
                        </a:rPr>
                        <a:t>毎回同一のピクセル位置に各ブロック置き場が位置するように画像を変換する</a:t>
                      </a:r>
                    </a:p>
                  </a:txBody>
                  <a:tcPr anchor="ctr"/>
                </a:tc>
                <a:tc>
                  <a:txBody>
                    <a:bodyPr/>
                    <a:lstStyle/>
                    <a:p>
                      <a:r>
                        <a:rPr kumimoji="1" lang="ja-JP" altLang="en-US" sz="1400">
                          <a:latin typeface="+mn-ea"/>
                          <a:ea typeface="+mn-ea"/>
                        </a:rPr>
                        <a:t>画像を台形補正し正方形にする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521921">
                <a:tc>
                  <a:txBody>
                    <a:bodyPr/>
                    <a:lstStyle/>
                    <a:p>
                      <a:endParaRPr lang="ja-JP" altLang="en-US" sz="1400">
                        <a:latin typeface="+mn-ea"/>
                        <a:ea typeface="+mn-ea"/>
                      </a:endParaRPr>
                    </a:p>
                  </a:txBody>
                  <a:tcPr anchor="ctr"/>
                </a:tc>
                <a:tc>
                  <a:txBody>
                    <a:bodyPr/>
                    <a:lstStyle/>
                    <a:p>
                      <a:r>
                        <a:rPr lang="ja-JP" altLang="en-US" sz="1400">
                          <a:latin typeface="+mn-ea"/>
                          <a:ea typeface="+mn-ea"/>
                        </a:rPr>
                        <a:t>ブロック置き場の四隅を推定する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上位機能：ブロックが配置されたカラーサークルの位置とブロックの色を推定する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263352" y="6237312"/>
            <a:ext cx="4032448" cy="586670"/>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330494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機能の洗い出し「各交点サークルに置かれたブロックの色を推定する」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615229864"/>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ブロックの色を推定する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endParaRPr lang="ja-JP" altLang="en-US" sz="1400">
                        <a:latin typeface="+mn-ea"/>
                        <a:ea typeface="+mn-ea"/>
                      </a:endParaRP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endParaRPr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a:t>
            </a:r>
            <a:r>
              <a:rPr lang="ja-JP" altLang="en-US">
                <a:solidFill>
                  <a:schemeClr val="tx1"/>
                </a:solidFill>
              </a:rPr>
              <a:t>各交点サークルに置かれたブロックの色を推定する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1631504" y="5115098"/>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663785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機能の洗い出し「運搬経路を探索する」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9492676"/>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上位機能：運搬経路を探索する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a:t>
            </a:r>
            <a:endParaRPr kumimoji="1" lang="ja-JP" altLang="en-US" dirty="0" err="1">
              <a:solidFill>
                <a:schemeClr val="tx1"/>
              </a:solidFill>
            </a:endParaRPr>
          </a:p>
        </p:txBody>
      </p:sp>
    </p:spTree>
    <p:extLst>
      <p:ext uri="{BB962C8B-B14F-4D97-AF65-F5344CB8AC3E}">
        <p14:creationId xmlns:p14="http://schemas.microsoft.com/office/powerpoint/2010/main" val="2530157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機能の洗い出し「ブロックを運ぶ」</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ブロックを掴む</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ブロック置き場を旋回する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ブロック置き場を通過する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上位機能：ブロックを運ぶ</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非機能要求：確実に運ぶ</a:t>
            </a:r>
            <a:endParaRPr kumimoji="1" lang="ja-JP" altLang="en-US" dirty="0" err="1">
              <a:solidFill>
                <a:schemeClr val="tx1"/>
              </a:solidFill>
            </a:endParaRPr>
          </a:p>
        </p:txBody>
      </p:sp>
    </p:spTree>
    <p:extLst>
      <p:ext uri="{BB962C8B-B14F-4D97-AF65-F5344CB8AC3E}">
        <p14:creationId xmlns:p14="http://schemas.microsoft.com/office/powerpoint/2010/main" val="905622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機能の洗い出し「情報を送受信する」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753268069"/>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上位機能：情報を送受信する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非機能要求：確実に情報の授受をする</a:t>
            </a:r>
            <a:endParaRPr kumimoji="1" lang="ja-JP" altLang="en-US" dirty="0" err="1">
              <a:solidFill>
                <a:schemeClr val="tx1"/>
              </a:solidFill>
            </a:endParaRPr>
          </a:p>
        </p:txBody>
      </p:sp>
    </p:spTree>
    <p:extLst>
      <p:ext uri="{BB962C8B-B14F-4D97-AF65-F5344CB8AC3E}">
        <p14:creationId xmlns:p14="http://schemas.microsoft.com/office/powerpoint/2010/main" val="1391695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①走行体</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99207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a:srcRect l="1235" t="6230" r="41012" b="2106"/>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灰色ライン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走行体の走りに関する要求</a:t>
            </a:r>
            <a:endParaRPr kumimoji="1" lang="ja-JP" altLang="en-US">
              <a:solidFill>
                <a:schemeClr val="tx1"/>
              </a:solidFill>
            </a:endParaRPr>
          </a:p>
        </p:txBody>
      </p:sp>
      <p:pic>
        <p:nvPicPr>
          <p:cNvPr id="5" name="Picture 2">
            <a:extLst>
              <a:ext uri="{FF2B5EF4-FFF2-40B4-BE49-F238E27FC236}">
                <a16:creationId xmlns:a16="http://schemas.microsoft.com/office/drawing/2014/main" id="{6355C1F0-0BC4-434A-9EF7-691CC78DB5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2" t="31497" r="1195" b="1542"/>
          <a:stretch/>
        </p:blipFill>
        <p:spPr bwMode="auto">
          <a:xfrm>
            <a:off x="119336" y="548680"/>
            <a:ext cx="12072664" cy="504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正方形/長方形 2">
            <a:extLst>
              <a:ext uri="{FF2B5EF4-FFF2-40B4-BE49-F238E27FC236}">
                <a16:creationId xmlns:a16="http://schemas.microsoft.com/office/drawing/2014/main" id="{AB2DC209-2D49-ED48-A28A-5235BB16A756}"/>
              </a:ext>
            </a:extLst>
          </p:cNvPr>
          <p:cNvSpPr/>
          <p:nvPr/>
        </p:nvSpPr>
        <p:spPr>
          <a:xfrm>
            <a:off x="119336" y="4293096"/>
            <a:ext cx="108012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4FDE3D7F-84F9-344F-9C6B-86A603DC6CF1}"/>
              </a:ext>
            </a:extLst>
          </p:cNvPr>
          <p:cNvSpPr/>
          <p:nvPr/>
        </p:nvSpPr>
        <p:spPr>
          <a:xfrm>
            <a:off x="10632504" y="4888295"/>
            <a:ext cx="144016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5D5E8653-064D-DB49-9A91-B200665F5761}"/>
              </a:ext>
            </a:extLst>
          </p:cNvPr>
          <p:cNvSpPr/>
          <p:nvPr/>
        </p:nvSpPr>
        <p:spPr>
          <a:xfrm>
            <a:off x="5447928" y="2564904"/>
            <a:ext cx="1728192"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52AF8D6F-4DC0-574B-AA11-63A1C9877C31}"/>
              </a:ext>
            </a:extLst>
          </p:cNvPr>
          <p:cNvSpPr/>
          <p:nvPr/>
        </p:nvSpPr>
        <p:spPr>
          <a:xfrm>
            <a:off x="-24680" y="6437149"/>
            <a:ext cx="12192000" cy="44823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これからの要求から走りに関する要件を次のページに示す</a:t>
            </a:r>
          </a:p>
        </p:txBody>
      </p:sp>
    </p:spTree>
    <p:extLst>
      <p:ext uri="{BB962C8B-B14F-4D97-AF65-F5344CB8AC3E}">
        <p14:creationId xmlns:p14="http://schemas.microsoft.com/office/powerpoint/2010/main" val="211891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走行体の走りに関する要件</a:t>
            </a:r>
            <a:endParaRPr kumimoji="1" lang="ja-JP" altLang="en-US" dirty="0">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343472" y="725056"/>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6802491" y="227294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695400" y="44823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551384" y="9087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343472" y="11247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2711624" y="664259"/>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06824F8-B15C-A64A-B37A-B776CED3A7DD}"/>
              </a:ext>
            </a:extLst>
          </p:cNvPr>
          <p:cNvSpPr/>
          <p:nvPr/>
        </p:nvSpPr>
        <p:spPr>
          <a:xfrm>
            <a:off x="6456039" y="3018148"/>
            <a:ext cx="5616624" cy="181689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400">
                <a:solidFill>
                  <a:schemeClr val="tx1"/>
                </a:solidFill>
              </a:rPr>
              <a:t>要件</a:t>
            </a:r>
            <a:endParaRPr lang="en-US" altLang="ja-JP" sz="1400" dirty="0">
              <a:solidFill>
                <a:schemeClr val="tx1"/>
              </a:solidFill>
            </a:endParaRPr>
          </a:p>
          <a:p>
            <a:r>
              <a:rPr lang="ja-JP" altLang="en-US" sz="1400">
                <a:solidFill>
                  <a:schemeClr val="tx1"/>
                </a:solidFill>
              </a:rPr>
              <a:t>バッテリ電圧が</a:t>
            </a:r>
            <a:r>
              <a:rPr lang="en-US" altLang="ja-JP" sz="1400" dirty="0">
                <a:solidFill>
                  <a:schemeClr val="tx1"/>
                </a:solidFill>
              </a:rPr>
              <a:t>8〜9[v]</a:t>
            </a:r>
            <a:r>
              <a:rPr lang="ja-JP" altLang="en-US" sz="1400">
                <a:solidFill>
                  <a:schemeClr val="tx1"/>
                </a:solidFill>
              </a:rPr>
              <a:t>の時、</a:t>
            </a:r>
            <a:endParaRPr lang="en-US" altLang="ja-JP" sz="1400" dirty="0">
              <a:solidFill>
                <a:schemeClr val="tx1"/>
              </a:solidFill>
            </a:endParaRPr>
          </a:p>
          <a:p>
            <a:r>
              <a:rPr lang="ja-JP" altLang="en-US" sz="1400">
                <a:solidFill>
                  <a:schemeClr val="tx1"/>
                </a:solidFill>
              </a:rPr>
              <a:t>加速時は加速度を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r>
              <a:rPr lang="ja-JP" altLang="en-US" sz="1400">
                <a:solidFill>
                  <a:schemeClr val="tx1"/>
                </a:solidFill>
              </a:rPr>
              <a:t>速度が</a:t>
            </a:r>
            <a:r>
              <a:rPr lang="en-US" altLang="ja-JP" sz="1400" dirty="0">
                <a:solidFill>
                  <a:schemeClr val="tx1"/>
                </a:solidFill>
              </a:rPr>
              <a:t>200[mm/s]</a:t>
            </a:r>
            <a:r>
              <a:rPr lang="ja-JP" altLang="en-US" sz="1400">
                <a:solidFill>
                  <a:schemeClr val="tx1"/>
                </a:solidFill>
              </a:rPr>
              <a:t>に達した場合、加速度は</a:t>
            </a:r>
            <a:r>
              <a:rPr lang="en-US" altLang="ja-JP" sz="1400" dirty="0">
                <a:solidFill>
                  <a:schemeClr val="tx1"/>
                </a:solidFill>
              </a:rPr>
              <a:t>0[mm/s^2]</a:t>
            </a:r>
            <a:r>
              <a:rPr lang="ja-JP" altLang="en-US" sz="1400">
                <a:solidFill>
                  <a:schemeClr val="tx1"/>
                </a:solidFill>
              </a:rPr>
              <a:t>にすること。</a:t>
            </a:r>
            <a:endParaRPr lang="en-US" altLang="ja-JP" sz="1400" dirty="0">
              <a:solidFill>
                <a:schemeClr val="tx1"/>
              </a:solidFill>
            </a:endParaRPr>
          </a:p>
          <a:p>
            <a:r>
              <a:rPr lang="ja-JP" altLang="en-US" sz="1400">
                <a:solidFill>
                  <a:schemeClr val="tx1"/>
                </a:solidFill>
              </a:rPr>
              <a:t>減速時は加速度を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endParaRPr lang="en-US" altLang="ja-JP" sz="1400" dirty="0">
              <a:solidFill>
                <a:schemeClr val="tx1"/>
              </a:solidFill>
            </a:endParaRPr>
          </a:p>
          <a:p>
            <a:r>
              <a:rPr lang="ja-JP" altLang="en-US" sz="1400">
                <a:solidFill>
                  <a:schemeClr val="tx1"/>
                </a:solidFill>
              </a:rPr>
              <a:t>バッテリー電圧が</a:t>
            </a:r>
            <a:r>
              <a:rPr lang="en-US" altLang="ja-JP" sz="1400" dirty="0">
                <a:solidFill>
                  <a:schemeClr val="tx1"/>
                </a:solidFill>
              </a:rPr>
              <a:t>9[v]</a:t>
            </a:r>
            <a:r>
              <a:rPr lang="ja-JP" altLang="en-US" sz="1400">
                <a:solidFill>
                  <a:schemeClr val="tx1"/>
                </a:solidFill>
              </a:rPr>
              <a:t>より大きい　または</a:t>
            </a:r>
            <a:r>
              <a:rPr lang="en-US" altLang="ja-JP" sz="1400" dirty="0">
                <a:solidFill>
                  <a:schemeClr val="tx1"/>
                </a:solidFill>
              </a:rPr>
              <a:t>8[v]</a:t>
            </a:r>
            <a:r>
              <a:rPr lang="ja-JP" altLang="en-US" sz="1400">
                <a:solidFill>
                  <a:schemeClr val="tx1"/>
                </a:solidFill>
              </a:rPr>
              <a:t>以下の時は、</a:t>
            </a:r>
            <a:endParaRPr lang="en-US" altLang="ja-JP" sz="1400" dirty="0">
              <a:solidFill>
                <a:schemeClr val="tx1"/>
              </a:solidFill>
            </a:endParaRPr>
          </a:p>
          <a:p>
            <a:r>
              <a:rPr lang="ja-JP" altLang="en-US" sz="1400">
                <a:solidFill>
                  <a:schemeClr val="tx1"/>
                </a:solidFill>
              </a:rPr>
              <a:t>何も保障しなくてよい。</a:t>
            </a:r>
            <a:endParaRPr lang="en-US" altLang="ja-JP" sz="1400" dirty="0">
              <a:solidFill>
                <a:schemeClr val="tx1"/>
              </a:solidFill>
            </a:endParaRPr>
          </a:p>
          <a:p>
            <a:endParaRPr lang="en-US" altLang="ja-JP" sz="1400" dirty="0">
              <a:solidFill>
                <a:schemeClr val="tx1"/>
              </a:solidFill>
            </a:endParaRPr>
          </a:p>
          <a:p>
            <a:endParaRPr kumimoji="1" lang="ja-JP" altLang="en-US" dirty="0" err="1">
              <a:solidFill>
                <a:schemeClr val="tx1"/>
              </a:solidFill>
            </a:endParaRPr>
          </a:p>
        </p:txBody>
      </p:sp>
      <p:cxnSp>
        <p:nvCxnSpPr>
          <p:cNvPr id="17" name="直線コネクタ 16">
            <a:extLst>
              <a:ext uri="{FF2B5EF4-FFF2-40B4-BE49-F238E27FC236}">
                <a16:creationId xmlns:a16="http://schemas.microsoft.com/office/drawing/2014/main" id="{3388B312-0FD0-184D-BA60-6F3D4146CFB4}"/>
              </a:ext>
            </a:extLst>
          </p:cNvPr>
          <p:cNvCxnSpPr/>
          <p:nvPr/>
        </p:nvCxnSpPr>
        <p:spPr>
          <a:xfrm>
            <a:off x="5159896"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6528048"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1347537" y="112615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22" name="フリーフォーム 21">
            <a:extLst>
              <a:ext uri="{FF2B5EF4-FFF2-40B4-BE49-F238E27FC236}">
                <a16:creationId xmlns:a16="http://schemas.microsoft.com/office/drawing/2014/main" id="{6198E0E1-84AA-8349-AEF4-180F8FC14271}"/>
              </a:ext>
            </a:extLst>
          </p:cNvPr>
          <p:cNvSpPr/>
          <p:nvPr/>
        </p:nvSpPr>
        <p:spPr>
          <a:xfrm>
            <a:off x="1343472" y="1116484"/>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7679A530-0F0E-4340-9309-6EBDD71DA538}"/>
              </a:ext>
            </a:extLst>
          </p:cNvPr>
          <p:cNvGrpSpPr/>
          <p:nvPr/>
        </p:nvGrpSpPr>
        <p:grpSpPr>
          <a:xfrm>
            <a:off x="6716081" y="1026884"/>
            <a:ext cx="3181941" cy="432048"/>
            <a:chOff x="6716081" y="1031055"/>
            <a:chExt cx="3181941" cy="432048"/>
          </a:xfrm>
        </p:grpSpPr>
        <p:cxnSp>
          <p:nvCxnSpPr>
            <p:cNvPr id="24" name="直線コネクタ 23">
              <a:extLst>
                <a:ext uri="{FF2B5EF4-FFF2-40B4-BE49-F238E27FC236}">
                  <a16:creationId xmlns:a16="http://schemas.microsoft.com/office/drawing/2014/main" id="{A918F862-3F9A-BC4A-A6C1-6A482849B6CF}"/>
                </a:ext>
              </a:extLst>
            </p:cNvPr>
            <p:cNvCxnSpPr/>
            <p:nvPr/>
          </p:nvCxnSpPr>
          <p:spPr>
            <a:xfrm>
              <a:off x="6716081" y="1232860"/>
              <a:ext cx="6616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CDA574C5-D349-3D48-9D4B-173EDD41B2B7}"/>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8.0[V]</a:t>
              </a:r>
              <a:endParaRPr kumimoji="1" lang="ja-JP" altLang="en-US" sz="1600" dirty="0" err="1">
                <a:solidFill>
                  <a:schemeClr val="tx1"/>
                </a:solidFill>
              </a:endParaRPr>
            </a:p>
          </p:txBody>
        </p:sp>
      </p:grpSp>
      <p:grpSp>
        <p:nvGrpSpPr>
          <p:cNvPr id="31" name="グループ化 30">
            <a:extLst>
              <a:ext uri="{FF2B5EF4-FFF2-40B4-BE49-F238E27FC236}">
                <a16:creationId xmlns:a16="http://schemas.microsoft.com/office/drawing/2014/main" id="{7843754B-2FA8-104B-ADF1-1AA5D1F07504}"/>
              </a:ext>
            </a:extLst>
          </p:cNvPr>
          <p:cNvGrpSpPr/>
          <p:nvPr/>
        </p:nvGrpSpPr>
        <p:grpSpPr>
          <a:xfrm>
            <a:off x="6716081" y="640992"/>
            <a:ext cx="3168352" cy="432048"/>
            <a:chOff x="6729670" y="640992"/>
            <a:chExt cx="3168352" cy="432048"/>
          </a:xfrm>
        </p:grpSpPr>
        <p:cxnSp>
          <p:nvCxnSpPr>
            <p:cNvPr id="26" name="直線コネクタ 25">
              <a:extLst>
                <a:ext uri="{FF2B5EF4-FFF2-40B4-BE49-F238E27FC236}">
                  <a16:creationId xmlns:a16="http://schemas.microsoft.com/office/drawing/2014/main" id="{AF5F6AAB-7DBF-4F48-97BD-4D125C385234}"/>
                </a:ext>
              </a:extLst>
            </p:cNvPr>
            <p:cNvCxnSpPr/>
            <p:nvPr/>
          </p:nvCxnSpPr>
          <p:spPr>
            <a:xfrm>
              <a:off x="6729670" y="872820"/>
              <a:ext cx="6616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C63EA42F-B45E-B344-A72D-317C0330045A}"/>
                </a:ext>
              </a:extLst>
            </p:cNvPr>
            <p:cNvSpPr/>
            <p:nvPr/>
          </p:nvSpPr>
          <p:spPr>
            <a:xfrm>
              <a:off x="7377742" y="640992"/>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9.0[V]</a:t>
              </a:r>
              <a:endParaRPr kumimoji="1" lang="ja-JP" altLang="en-US" sz="1600" dirty="0" err="1">
                <a:solidFill>
                  <a:schemeClr val="tx1"/>
                </a:solidFill>
              </a:endParaRPr>
            </a:p>
          </p:txBody>
        </p:sp>
      </p:grpSp>
      <p:sp>
        <p:nvSpPr>
          <p:cNvPr id="28" name="フリーフォーム 27">
            <a:extLst>
              <a:ext uri="{FF2B5EF4-FFF2-40B4-BE49-F238E27FC236}">
                <a16:creationId xmlns:a16="http://schemas.microsoft.com/office/drawing/2014/main" id="{F64686B9-C078-BC41-8064-E39B289D786B}"/>
              </a:ext>
            </a:extLst>
          </p:cNvPr>
          <p:cNvSpPr/>
          <p:nvPr/>
        </p:nvSpPr>
        <p:spPr>
          <a:xfrm>
            <a:off x="1343472" y="1692424"/>
            <a:ext cx="5178391" cy="80047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D6BB27BD-9907-AC4A-BB29-D76658301EB6}"/>
              </a:ext>
            </a:extLst>
          </p:cNvPr>
          <p:cNvGrpSpPr/>
          <p:nvPr/>
        </p:nvGrpSpPr>
        <p:grpSpPr>
          <a:xfrm>
            <a:off x="6716081" y="1412776"/>
            <a:ext cx="3181941" cy="432048"/>
            <a:chOff x="6716081" y="1031055"/>
            <a:chExt cx="3181941" cy="432048"/>
          </a:xfrm>
        </p:grpSpPr>
        <p:cxnSp>
          <p:nvCxnSpPr>
            <p:cNvPr id="34" name="直線コネクタ 33">
              <a:extLst>
                <a:ext uri="{FF2B5EF4-FFF2-40B4-BE49-F238E27FC236}">
                  <a16:creationId xmlns:a16="http://schemas.microsoft.com/office/drawing/2014/main" id="{25BC22DA-E4C3-9E48-8559-6CED71216C7D}"/>
                </a:ext>
              </a:extLst>
            </p:cNvPr>
            <p:cNvCxnSpPr/>
            <p:nvPr/>
          </p:nvCxnSpPr>
          <p:spPr>
            <a:xfrm>
              <a:off x="6716081" y="1232860"/>
              <a:ext cx="66166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211CC027-D2AF-CE41-A8D2-A96F82EBF0DD}"/>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7.0[V]</a:t>
              </a:r>
              <a:endParaRPr kumimoji="1" lang="ja-JP" altLang="en-US" sz="1600" dirty="0" err="1">
                <a:solidFill>
                  <a:schemeClr val="tx1"/>
                </a:solidFill>
              </a:endParaRPr>
            </a:p>
          </p:txBody>
        </p:sp>
      </p:grpSp>
      <p:sp>
        <p:nvSpPr>
          <p:cNvPr id="36" name="フリーフォーム 35">
            <a:extLst>
              <a:ext uri="{FF2B5EF4-FFF2-40B4-BE49-F238E27FC236}">
                <a16:creationId xmlns:a16="http://schemas.microsoft.com/office/drawing/2014/main" id="{3053FD58-C136-354C-9F56-C8E33AFB441F}"/>
              </a:ext>
            </a:extLst>
          </p:cNvPr>
          <p:cNvSpPr/>
          <p:nvPr/>
        </p:nvSpPr>
        <p:spPr>
          <a:xfrm>
            <a:off x="1343472" y="3461360"/>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64BCBD2-80F4-FF48-92A0-78FD4548D6C8}"/>
              </a:ext>
            </a:extLst>
          </p:cNvPr>
          <p:cNvSpPr/>
          <p:nvPr/>
        </p:nvSpPr>
        <p:spPr>
          <a:xfrm>
            <a:off x="479376" y="3068960"/>
            <a:ext cx="172819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a:solidFill>
                  <a:schemeClr val="tx1"/>
                </a:solidFill>
              </a:rPr>
              <a:t>加速度</a:t>
            </a:r>
            <a:r>
              <a:rPr kumimoji="1" lang="en-US" altLang="ja-JP" sz="1600" dirty="0">
                <a:solidFill>
                  <a:schemeClr val="tx1"/>
                </a:solidFill>
              </a:rPr>
              <a:t>[mm/s^2]</a:t>
            </a:r>
            <a:endParaRPr kumimoji="1" lang="ja-JP" altLang="en-US" sz="1600" dirty="0" err="1">
              <a:solidFill>
                <a:schemeClr val="tx1"/>
              </a:solidFill>
            </a:endParaRPr>
          </a:p>
        </p:txBody>
      </p:sp>
      <p:sp>
        <p:nvSpPr>
          <p:cNvPr id="38" name="正方形/長方形 37">
            <a:extLst>
              <a:ext uri="{FF2B5EF4-FFF2-40B4-BE49-F238E27FC236}">
                <a16:creationId xmlns:a16="http://schemas.microsoft.com/office/drawing/2014/main" id="{0457A0B8-D66E-404F-8288-ADE9B9210690}"/>
              </a:ext>
            </a:extLst>
          </p:cNvPr>
          <p:cNvSpPr/>
          <p:nvPr/>
        </p:nvSpPr>
        <p:spPr>
          <a:xfrm>
            <a:off x="6816080" y="501317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40" name="直線コネクタ 39">
            <a:extLst>
              <a:ext uri="{FF2B5EF4-FFF2-40B4-BE49-F238E27FC236}">
                <a16:creationId xmlns:a16="http://schemas.microsoft.com/office/drawing/2014/main" id="{06ED3722-9AEA-1649-BC70-82494511B3C7}"/>
              </a:ext>
            </a:extLst>
          </p:cNvPr>
          <p:cNvCxnSpPr>
            <a:cxnSpLocks/>
          </p:cNvCxnSpPr>
          <p:nvPr/>
        </p:nvCxnSpPr>
        <p:spPr>
          <a:xfrm>
            <a:off x="1343472" y="3861048"/>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494387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6197217"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sp>
        <p:nvSpPr>
          <p:cNvPr id="47" name="正方形/長方形 46">
            <a:extLst>
              <a:ext uri="{FF2B5EF4-FFF2-40B4-BE49-F238E27FC236}">
                <a16:creationId xmlns:a16="http://schemas.microsoft.com/office/drawing/2014/main" id="{7DFAC033-4B88-D64A-B27A-5B1D4EA43931}"/>
              </a:ext>
            </a:extLst>
          </p:cNvPr>
          <p:cNvSpPr/>
          <p:nvPr/>
        </p:nvSpPr>
        <p:spPr>
          <a:xfrm>
            <a:off x="545112" y="364502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48" name="フリーフォーム 47">
            <a:extLst>
              <a:ext uri="{FF2B5EF4-FFF2-40B4-BE49-F238E27FC236}">
                <a16:creationId xmlns:a16="http://schemas.microsoft.com/office/drawing/2014/main" id="{B2FDCDB5-236D-DF4D-880A-8F0DA3B4D112}"/>
              </a:ext>
            </a:extLst>
          </p:cNvPr>
          <p:cNvSpPr/>
          <p:nvPr/>
        </p:nvSpPr>
        <p:spPr>
          <a:xfrm flipV="1">
            <a:off x="1343472" y="5229200"/>
            <a:ext cx="5472608" cy="14725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CE47A830-58FD-DA43-83D9-48169E6160AA}"/>
              </a:ext>
            </a:extLst>
          </p:cNvPr>
          <p:cNvCxnSpPr>
            <a:cxnSpLocks/>
          </p:cNvCxnSpPr>
          <p:nvPr/>
        </p:nvCxnSpPr>
        <p:spPr>
          <a:xfrm>
            <a:off x="1343472" y="65253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F23F659C-9918-F84A-854A-B69C9F36A3D7}"/>
              </a:ext>
            </a:extLst>
          </p:cNvPr>
          <p:cNvGrpSpPr/>
          <p:nvPr/>
        </p:nvGrpSpPr>
        <p:grpSpPr>
          <a:xfrm>
            <a:off x="1343472" y="3861048"/>
            <a:ext cx="5181484" cy="2689101"/>
            <a:chOff x="1343472" y="3861048"/>
            <a:chExt cx="5181484" cy="2689101"/>
          </a:xfrm>
        </p:grpSpPr>
        <p:sp>
          <p:nvSpPr>
            <p:cNvPr id="39" name="フリーフォーム 38">
              <a:extLst>
                <a:ext uri="{FF2B5EF4-FFF2-40B4-BE49-F238E27FC236}">
                  <a16:creationId xmlns:a16="http://schemas.microsoft.com/office/drawing/2014/main" id="{B806F955-12BD-574B-A586-9A4968D44795}"/>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41">
              <a:extLst>
                <a:ext uri="{FF2B5EF4-FFF2-40B4-BE49-F238E27FC236}">
                  <a16:creationId xmlns:a16="http://schemas.microsoft.com/office/drawing/2014/main" id="{9F2A982D-E680-A54F-A71A-AA9740C30D21}"/>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49">
              <a:extLst>
                <a:ext uri="{FF2B5EF4-FFF2-40B4-BE49-F238E27FC236}">
                  <a16:creationId xmlns:a16="http://schemas.microsoft.com/office/drawing/2014/main" id="{5EA9ECAF-8AD5-A94D-AE9D-BD7DD528C621}"/>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正方形/長方形 50">
            <a:extLst>
              <a:ext uri="{FF2B5EF4-FFF2-40B4-BE49-F238E27FC236}">
                <a16:creationId xmlns:a16="http://schemas.microsoft.com/office/drawing/2014/main" id="{52948044-A08D-DF4A-9ED4-8F6BE907C84F}"/>
              </a:ext>
            </a:extLst>
          </p:cNvPr>
          <p:cNvSpPr/>
          <p:nvPr/>
        </p:nvSpPr>
        <p:spPr>
          <a:xfrm>
            <a:off x="551384" y="63093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52" name="正方形/長方形 51">
            <a:extLst>
              <a:ext uri="{FF2B5EF4-FFF2-40B4-BE49-F238E27FC236}">
                <a16:creationId xmlns:a16="http://schemas.microsoft.com/office/drawing/2014/main" id="{E65DA141-408D-E649-A1AD-67DC97EFD1EB}"/>
              </a:ext>
            </a:extLst>
          </p:cNvPr>
          <p:cNvSpPr/>
          <p:nvPr/>
        </p:nvSpPr>
        <p:spPr>
          <a:xfrm>
            <a:off x="1271464"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53" name="正方形/長方形 52">
            <a:extLst>
              <a:ext uri="{FF2B5EF4-FFF2-40B4-BE49-F238E27FC236}">
                <a16:creationId xmlns:a16="http://schemas.microsoft.com/office/drawing/2014/main" id="{E850C21F-A9D8-0241-8F83-DF789B918ED8}"/>
              </a:ext>
            </a:extLst>
          </p:cNvPr>
          <p:cNvSpPr/>
          <p:nvPr/>
        </p:nvSpPr>
        <p:spPr>
          <a:xfrm>
            <a:off x="2639616"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54" name="正方形/長方形 53">
            <a:extLst>
              <a:ext uri="{FF2B5EF4-FFF2-40B4-BE49-F238E27FC236}">
                <a16:creationId xmlns:a16="http://schemas.microsoft.com/office/drawing/2014/main" id="{783881D1-8F78-C741-8472-703668867F3B}"/>
              </a:ext>
            </a:extLst>
          </p:cNvPr>
          <p:cNvSpPr/>
          <p:nvPr/>
        </p:nvSpPr>
        <p:spPr>
          <a:xfrm>
            <a:off x="5087888"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55" name="正方形/長方形 54">
            <a:extLst>
              <a:ext uri="{FF2B5EF4-FFF2-40B4-BE49-F238E27FC236}">
                <a16:creationId xmlns:a16="http://schemas.microsoft.com/office/drawing/2014/main" id="{E769BB79-9F1C-AE44-A58E-6AFCB922D01A}"/>
              </a:ext>
            </a:extLst>
          </p:cNvPr>
          <p:cNvSpPr/>
          <p:nvPr/>
        </p:nvSpPr>
        <p:spPr>
          <a:xfrm>
            <a:off x="6341233" y="5229200"/>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grpSp>
        <p:nvGrpSpPr>
          <p:cNvPr id="57" name="グループ化 56">
            <a:extLst>
              <a:ext uri="{FF2B5EF4-FFF2-40B4-BE49-F238E27FC236}">
                <a16:creationId xmlns:a16="http://schemas.microsoft.com/office/drawing/2014/main" id="{5073C78E-15A8-FF4F-BD9A-D68C440C7677}"/>
              </a:ext>
            </a:extLst>
          </p:cNvPr>
          <p:cNvGrpSpPr/>
          <p:nvPr/>
        </p:nvGrpSpPr>
        <p:grpSpPr>
          <a:xfrm>
            <a:off x="1346564" y="3908251"/>
            <a:ext cx="5181484" cy="2689101"/>
            <a:chOff x="1343472" y="3861048"/>
            <a:chExt cx="5181484" cy="2689101"/>
          </a:xfrm>
        </p:grpSpPr>
        <p:sp>
          <p:nvSpPr>
            <p:cNvPr id="58" name="フリーフォーム 57">
              <a:extLst>
                <a:ext uri="{FF2B5EF4-FFF2-40B4-BE49-F238E27FC236}">
                  <a16:creationId xmlns:a16="http://schemas.microsoft.com/office/drawing/2014/main" id="{2609BCD4-2042-9549-96F3-654D5E22C22C}"/>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58">
              <a:extLst>
                <a:ext uri="{FF2B5EF4-FFF2-40B4-BE49-F238E27FC236}">
                  <a16:creationId xmlns:a16="http://schemas.microsoft.com/office/drawing/2014/main" id="{1029824B-8792-624B-875D-9E96608CF70E}"/>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59">
              <a:extLst>
                <a:ext uri="{FF2B5EF4-FFF2-40B4-BE49-F238E27FC236}">
                  <a16:creationId xmlns:a16="http://schemas.microsoft.com/office/drawing/2014/main" id="{908560B6-331F-1747-9B6F-8D6192E91FF7}"/>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a:extLst>
              <a:ext uri="{FF2B5EF4-FFF2-40B4-BE49-F238E27FC236}">
                <a16:creationId xmlns:a16="http://schemas.microsoft.com/office/drawing/2014/main" id="{FC88A3D1-E42F-8E49-8684-2BF9D2C8E0EF}"/>
              </a:ext>
            </a:extLst>
          </p:cNvPr>
          <p:cNvGrpSpPr/>
          <p:nvPr/>
        </p:nvGrpSpPr>
        <p:grpSpPr>
          <a:xfrm>
            <a:off x="1343472" y="4365104"/>
            <a:ext cx="5181484" cy="1761756"/>
            <a:chOff x="1343472" y="3861048"/>
            <a:chExt cx="5181484" cy="2689101"/>
          </a:xfrm>
        </p:grpSpPr>
        <p:sp>
          <p:nvSpPr>
            <p:cNvPr id="62" name="フリーフォーム 61">
              <a:extLst>
                <a:ext uri="{FF2B5EF4-FFF2-40B4-BE49-F238E27FC236}">
                  <a16:creationId xmlns:a16="http://schemas.microsoft.com/office/drawing/2014/main" id="{1847827D-4903-A44E-9234-D939C5B9369A}"/>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フリーフォーム 62">
              <a:extLst>
                <a:ext uri="{FF2B5EF4-FFF2-40B4-BE49-F238E27FC236}">
                  <a16:creationId xmlns:a16="http://schemas.microsoft.com/office/drawing/2014/main" id="{E2ED0976-C09A-7A40-A236-52E96B9D3359}"/>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フリーフォーム 63">
              <a:extLst>
                <a:ext uri="{FF2B5EF4-FFF2-40B4-BE49-F238E27FC236}">
                  <a16:creationId xmlns:a16="http://schemas.microsoft.com/office/drawing/2014/main" id="{BF649DB5-AB3C-BE43-A1FA-1FEEF0815135}"/>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60066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走行体の走りに関する検証仕様</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989704" y="1646026"/>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694560" y="319391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41632" y="136920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197616" y="182969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989704" y="204571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3509984"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388B312-0FD0-184D-BA60-6F3D4146CFB4}"/>
              </a:ext>
            </a:extLst>
          </p:cNvPr>
          <p:cNvCxnSpPr/>
          <p:nvPr/>
        </p:nvCxnSpPr>
        <p:spPr>
          <a:xfrm>
            <a:off x="5958256"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7326408"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2145897" y="204712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3ECBF010-6007-A644-A7E0-0253692D4E3E}"/>
              </a:ext>
            </a:extLst>
          </p:cNvPr>
          <p:cNvCxnSpPr/>
          <p:nvPr/>
        </p:nvCxnSpPr>
        <p:spPr>
          <a:xfrm>
            <a:off x="2141832" y="1009165"/>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773680" y="3413866"/>
            <a:ext cx="7056784" cy="432048"/>
            <a:chOff x="1127448" y="2492896"/>
            <a:chExt cx="7056784" cy="432048"/>
          </a:xfrm>
        </p:grpSpPr>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sp>
        <p:nvSpPr>
          <p:cNvPr id="65" name="フリーフォーム 64">
            <a:extLst>
              <a:ext uri="{FF2B5EF4-FFF2-40B4-BE49-F238E27FC236}">
                <a16:creationId xmlns:a16="http://schemas.microsoft.com/office/drawing/2014/main" id="{C1CF671C-1973-BB4B-8499-D925431031F9}"/>
              </a:ext>
            </a:extLst>
          </p:cNvPr>
          <p:cNvSpPr/>
          <p:nvPr/>
        </p:nvSpPr>
        <p:spPr>
          <a:xfrm>
            <a:off x="989704" y="4281885"/>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3680" y="6121733"/>
            <a:ext cx="7056784" cy="432048"/>
            <a:chOff x="1127448" y="2492896"/>
            <a:chExt cx="7056784" cy="432048"/>
          </a:xfrm>
        </p:grpSpPr>
        <p:sp>
          <p:nvSpPr>
            <p:cNvPr id="67" name="正方形/長方形 66">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68" name="正方形/長方形 67">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9" name="正方形/長方形 68">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70" name="正方形/長方形 69">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cxnSp>
        <p:nvCxnSpPr>
          <p:cNvPr id="8" name="直線コネクタ 7"/>
          <p:cNvCxnSpPr>
            <a:endCxn id="20" idx="0"/>
          </p:cNvCxnSpPr>
          <p:nvPr/>
        </p:nvCxnSpPr>
        <p:spPr>
          <a:xfrm>
            <a:off x="989704" y="3413866"/>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7326408" y="3402530"/>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989704" y="6049678"/>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2145897" y="4623783"/>
            <a:ext cx="5180511" cy="14258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989704" y="4609565"/>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191344" y="4393541"/>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4800</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341632" y="388948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694560" y="5833701"/>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79" name="直線コネクタ 78"/>
          <p:cNvCxnSpPr/>
          <p:nvPr/>
        </p:nvCxnSpPr>
        <p:spPr>
          <a:xfrm>
            <a:off x="7326408" y="4625072"/>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 name="グループ化 28"/>
          <p:cNvGrpSpPr/>
          <p:nvPr/>
        </p:nvGrpSpPr>
        <p:grpSpPr>
          <a:xfrm>
            <a:off x="9750406" y="941441"/>
            <a:ext cx="1368152" cy="5079847"/>
            <a:chOff x="9750406" y="1257910"/>
            <a:chExt cx="1368152" cy="5079847"/>
          </a:xfrm>
        </p:grpSpPr>
        <p:cxnSp>
          <p:nvCxnSpPr>
            <p:cNvPr id="16" name="直線コネクタ 15"/>
            <p:cNvCxnSpPr/>
            <p:nvPr/>
          </p:nvCxnSpPr>
          <p:spPr>
            <a:xfrm flipV="1">
              <a:off x="10434482" y="1257910"/>
              <a:ext cx="0" cy="5079847"/>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9750406" y="630932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9750406" y="126876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CA545B9D-8336-9640-BEA9-44D4167D0338}"/>
              </a:ext>
            </a:extLst>
          </p:cNvPr>
          <p:cNvGrpSpPr/>
          <p:nvPr/>
        </p:nvGrpSpPr>
        <p:grpSpPr>
          <a:xfrm rot="16200000" flipH="1">
            <a:off x="10020436" y="5790628"/>
            <a:ext cx="720080" cy="605336"/>
            <a:chOff x="5881370" y="2780928"/>
            <a:chExt cx="1798806" cy="1512168"/>
          </a:xfrm>
        </p:grpSpPr>
        <p:sp>
          <p:nvSpPr>
            <p:cNvPr id="81" name="正方形/長方形 80">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82" name="グループ化 81">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86" name="パイ 85">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パイ 86">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パイ 87">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3" name="角丸四角形 82">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角丸四角形 83">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91" name="グループ化 90">
            <a:extLst>
              <a:ext uri="{FF2B5EF4-FFF2-40B4-BE49-F238E27FC236}">
                <a16:creationId xmlns:a16="http://schemas.microsoft.com/office/drawing/2014/main" id="{CA545B9D-8336-9640-BEA9-44D4167D0338}"/>
              </a:ext>
            </a:extLst>
          </p:cNvPr>
          <p:cNvGrpSpPr/>
          <p:nvPr/>
        </p:nvGrpSpPr>
        <p:grpSpPr>
          <a:xfrm rot="16200000" flipH="1">
            <a:off x="10020436" y="750068"/>
            <a:ext cx="720080" cy="605336"/>
            <a:chOff x="5881370" y="2780928"/>
            <a:chExt cx="1798806" cy="1512168"/>
          </a:xfrm>
        </p:grpSpPr>
        <p:sp>
          <p:nvSpPr>
            <p:cNvPr id="92" name="正方形/長方形 91">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93" name="グループ化 92">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97" name="パイ 96">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8" name="パイ 97">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9" name="パイ 98">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4" name="角丸四角形 93">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31" name="直線矢印コネクタ 30"/>
          <p:cNvCxnSpPr/>
          <p:nvPr/>
        </p:nvCxnSpPr>
        <p:spPr>
          <a:xfrm flipV="1">
            <a:off x="10920536" y="995976"/>
            <a:ext cx="0" cy="5025312"/>
          </a:xfrm>
          <a:prstGeom prst="straightConnector1">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正方形/長方形 99">
            <a:extLst>
              <a:ext uri="{FF2B5EF4-FFF2-40B4-BE49-F238E27FC236}">
                <a16:creationId xmlns:a16="http://schemas.microsoft.com/office/drawing/2014/main" id="{081D1E09-3BB0-984D-8FD1-4FBC6B904AA3}"/>
              </a:ext>
            </a:extLst>
          </p:cNvPr>
          <p:cNvSpPr/>
          <p:nvPr/>
        </p:nvSpPr>
        <p:spPr>
          <a:xfrm>
            <a:off x="10740349" y="6021288"/>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Start</a:t>
            </a:r>
            <a:endParaRPr kumimoji="1" lang="ja-JP" altLang="en-US" sz="1600" dirty="0" err="1">
              <a:solidFill>
                <a:schemeClr val="tx1"/>
              </a:solidFill>
            </a:endParaRPr>
          </a:p>
        </p:txBody>
      </p:sp>
      <p:sp>
        <p:nvSpPr>
          <p:cNvPr id="101" name="正方形/長方形 100">
            <a:extLst>
              <a:ext uri="{FF2B5EF4-FFF2-40B4-BE49-F238E27FC236}">
                <a16:creationId xmlns:a16="http://schemas.microsoft.com/office/drawing/2014/main" id="{081D1E09-3BB0-984D-8FD1-4FBC6B904AA3}"/>
              </a:ext>
            </a:extLst>
          </p:cNvPr>
          <p:cNvSpPr/>
          <p:nvPr/>
        </p:nvSpPr>
        <p:spPr>
          <a:xfrm>
            <a:off x="10740349" y="548680"/>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Goal</a:t>
            </a:r>
            <a:endParaRPr kumimoji="1" lang="ja-JP" altLang="en-US" sz="1600" dirty="0" err="1">
              <a:solidFill>
                <a:schemeClr val="tx1"/>
              </a:solidFill>
            </a:endParaRPr>
          </a:p>
        </p:txBody>
      </p:sp>
      <p:sp>
        <p:nvSpPr>
          <p:cNvPr id="102" name="正方形/長方形 101">
            <a:extLst>
              <a:ext uri="{FF2B5EF4-FFF2-40B4-BE49-F238E27FC236}">
                <a16:creationId xmlns:a16="http://schemas.microsoft.com/office/drawing/2014/main" id="{081D1E09-3BB0-984D-8FD1-4FBC6B904AA3}"/>
              </a:ext>
            </a:extLst>
          </p:cNvPr>
          <p:cNvSpPr/>
          <p:nvPr/>
        </p:nvSpPr>
        <p:spPr>
          <a:xfrm>
            <a:off x="8976320" y="692696"/>
            <a:ext cx="774086"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4800</a:t>
            </a:r>
          </a:p>
          <a:p>
            <a:pPr algn="ctr"/>
            <a:r>
              <a:rPr kumimoji="1" lang="en-US" altLang="ja-JP" sz="1600" dirty="0">
                <a:solidFill>
                  <a:schemeClr val="tx1"/>
                </a:solidFill>
              </a:rPr>
              <a:t>[mm]</a:t>
            </a:r>
            <a:endParaRPr kumimoji="1" lang="ja-JP" altLang="en-US" sz="1600" dirty="0" err="1">
              <a:solidFill>
                <a:schemeClr val="tx1"/>
              </a:solidFill>
            </a:endParaRPr>
          </a:p>
        </p:txBody>
      </p:sp>
    </p:spTree>
    <p:extLst>
      <p:ext uri="{BB962C8B-B14F-4D97-AF65-F5344CB8AC3E}">
        <p14:creationId xmlns:p14="http://schemas.microsoft.com/office/powerpoint/2010/main" val="1370158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19DB821-FEB0-48AD-80ED-F0280C4FDB75}"/>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走行体の走りに関する検証仕様　モーターのモデル</a:t>
            </a:r>
            <a:endParaRPr kumimoji="1" lang="ja-JP" altLang="en-US" dirty="0">
              <a:solidFill>
                <a:schemeClr val="tx1"/>
              </a:solidFill>
            </a:endParaRPr>
          </a:p>
        </p:txBody>
      </p:sp>
      <p:sp>
        <p:nvSpPr>
          <p:cNvPr id="3" name="テキスト ボックス 2">
            <a:extLst>
              <a:ext uri="{FF2B5EF4-FFF2-40B4-BE49-F238E27FC236}">
                <a16:creationId xmlns:a16="http://schemas.microsoft.com/office/drawing/2014/main" id="{BAD9550B-87FB-40F9-8D6F-91A89F3A818F}"/>
              </a:ext>
            </a:extLst>
          </p:cNvPr>
          <p:cNvSpPr txBox="1"/>
          <p:nvPr/>
        </p:nvSpPr>
        <p:spPr>
          <a:xfrm>
            <a:off x="1415480" y="1215801"/>
            <a:ext cx="1338828" cy="369332"/>
          </a:xfrm>
          <a:prstGeom prst="rect">
            <a:avLst/>
          </a:prstGeom>
          <a:noFill/>
        </p:spPr>
        <p:txBody>
          <a:bodyPr wrap="none" rtlCol="0">
            <a:spAutoFit/>
          </a:bodyPr>
          <a:lstStyle/>
          <a:p>
            <a:r>
              <a:rPr kumimoji="1" lang="ja-JP" altLang="en-US" dirty="0"/>
              <a:t>左モーター</a:t>
            </a:r>
          </a:p>
        </p:txBody>
      </p:sp>
      <p:sp>
        <p:nvSpPr>
          <p:cNvPr id="4" name="テキスト ボックス 3">
            <a:extLst>
              <a:ext uri="{FF2B5EF4-FFF2-40B4-BE49-F238E27FC236}">
                <a16:creationId xmlns:a16="http://schemas.microsoft.com/office/drawing/2014/main" id="{141F7723-D47A-487E-9CAA-F55E7567A95B}"/>
              </a:ext>
            </a:extLst>
          </p:cNvPr>
          <p:cNvSpPr txBox="1"/>
          <p:nvPr/>
        </p:nvSpPr>
        <p:spPr>
          <a:xfrm>
            <a:off x="1415480" y="2718677"/>
            <a:ext cx="1338828" cy="369332"/>
          </a:xfrm>
          <a:prstGeom prst="rect">
            <a:avLst/>
          </a:prstGeom>
          <a:noFill/>
        </p:spPr>
        <p:txBody>
          <a:bodyPr wrap="none" rtlCol="0">
            <a:spAutoFit/>
          </a:bodyPr>
          <a:lstStyle/>
          <a:p>
            <a:r>
              <a:rPr lang="ja-JP" altLang="en-US" dirty="0"/>
              <a:t>右</a:t>
            </a:r>
            <a:r>
              <a:rPr kumimoji="1" lang="ja-JP" altLang="en-US" dirty="0"/>
              <a:t>モーター</a:t>
            </a:r>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B25EDFDF-2000-48BE-9F34-4AE0324FAA7A}"/>
                  </a:ext>
                </a:extLst>
              </p:cNvPr>
              <p:cNvSpPr txBox="1"/>
              <p:nvPr/>
            </p:nvSpPr>
            <p:spPr>
              <a:xfrm>
                <a:off x="3330372" y="1059476"/>
                <a:ext cx="3090461" cy="68198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𝐺</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𝑠</m:t>
                          </m:r>
                        </m:e>
                      </m:d>
                      <m:r>
                        <a:rPr kumimoji="1" lang="en-US" altLang="ja-JP" sz="2000" b="0" i="1" smtClean="0">
                          <a:latin typeface="Cambria Math" panose="02040503050406030204" pitchFamily="18" charset="0"/>
                        </a:rPr>
                        <m:t>=</m:t>
                      </m:r>
                      <m:f>
                        <m:fP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6.54</m:t>
                          </m:r>
                        </m:num>
                        <m:den>
                          <m:r>
                            <a:rPr kumimoji="1" lang="en-US" altLang="ja-JP" sz="2000" b="0" i="1" smtClean="0">
                              <a:latin typeface="Cambria Math" panose="02040503050406030204" pitchFamily="18" charset="0"/>
                            </a:rPr>
                            <m:t>1+0.125</m:t>
                          </m:r>
                          <m:r>
                            <a:rPr kumimoji="1" lang="en-US" altLang="ja-JP" sz="2000" b="0" i="1" smtClean="0">
                              <a:latin typeface="Cambria Math" panose="02040503050406030204" pitchFamily="18" charset="0"/>
                            </a:rPr>
                            <m:t>𝑠</m:t>
                          </m:r>
                        </m:den>
                      </m:f>
                      <m:sSup>
                        <m:sSupPr>
                          <m:ctrlPr>
                            <a:rPr kumimoji="1" lang="en-US" altLang="ja-JP" sz="2000" i="1" smtClean="0">
                              <a:latin typeface="Cambria Math" panose="02040503050406030204" pitchFamily="18" charset="0"/>
                            </a:rPr>
                          </m:ctrlPr>
                        </m:sSupPr>
                        <m:e>
                          <m:r>
                            <a:rPr kumimoji="1" lang="en-US" altLang="ja-JP" sz="2000" b="0" i="1" smtClean="0">
                              <a:latin typeface="Cambria Math" panose="02040503050406030204" pitchFamily="18" charset="0"/>
                            </a:rPr>
                            <m:t>𝑒</m:t>
                          </m:r>
                        </m:e>
                        <m:sup>
                          <m:r>
                            <a:rPr kumimoji="1" lang="en-US" altLang="ja-JP" sz="2000" b="0" i="1" smtClean="0">
                              <a:latin typeface="Cambria Math" panose="02040503050406030204" pitchFamily="18" charset="0"/>
                            </a:rPr>
                            <m:t>−0.01</m:t>
                          </m:r>
                          <m:r>
                            <a:rPr kumimoji="1" lang="en-US" altLang="ja-JP" sz="2000" b="0" i="1" smtClean="0">
                              <a:latin typeface="Cambria Math" panose="02040503050406030204" pitchFamily="18" charset="0"/>
                            </a:rPr>
                            <m:t>𝑠</m:t>
                          </m:r>
                        </m:sup>
                      </m:sSup>
                    </m:oMath>
                  </m:oMathPara>
                </a14:m>
                <a:endParaRPr kumimoji="1" lang="ja-JP" altLang="en-US" sz="2000" dirty="0"/>
              </a:p>
            </p:txBody>
          </p:sp>
        </mc:Choice>
        <mc:Fallback>
          <p:sp>
            <p:nvSpPr>
              <p:cNvPr id="5" name="テキスト ボックス 4">
                <a:extLst>
                  <a:ext uri="{FF2B5EF4-FFF2-40B4-BE49-F238E27FC236}">
                    <a16:creationId xmlns:a16="http://schemas.microsoft.com/office/drawing/2014/main" id="{B25EDFDF-2000-48BE-9F34-4AE0324FAA7A}"/>
                  </a:ext>
                </a:extLst>
              </p:cNvPr>
              <p:cNvSpPr txBox="1">
                <a:spLocks noRot="1" noChangeAspect="1" noMove="1" noResize="1" noEditPoints="1" noAdjustHandles="1" noChangeArrowheads="1" noChangeShapeType="1" noTextEdit="1"/>
              </p:cNvSpPr>
              <p:nvPr/>
            </p:nvSpPr>
            <p:spPr>
              <a:xfrm>
                <a:off x="3330372" y="1059476"/>
                <a:ext cx="3090461" cy="68198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4E815CED-A71F-42BD-9878-A63E3793A979}"/>
                  </a:ext>
                </a:extLst>
              </p:cNvPr>
              <p:cNvSpPr txBox="1"/>
              <p:nvPr/>
            </p:nvSpPr>
            <p:spPr>
              <a:xfrm>
                <a:off x="3299253" y="2562352"/>
                <a:ext cx="3090461" cy="68198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𝐺</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𝑠</m:t>
                          </m:r>
                        </m:e>
                      </m:d>
                      <m:r>
                        <a:rPr kumimoji="1" lang="en-US" altLang="ja-JP" sz="2000" b="0" i="1" smtClean="0">
                          <a:latin typeface="Cambria Math" panose="02040503050406030204" pitchFamily="18" charset="0"/>
                        </a:rPr>
                        <m:t>=</m:t>
                      </m:r>
                      <m:f>
                        <m:fPr>
                          <m:ctrlPr>
                            <a:rPr kumimoji="1" lang="en-US" altLang="ja-JP" sz="2000" i="1" smtClean="0">
                              <a:latin typeface="Cambria Math" panose="02040503050406030204" pitchFamily="18" charset="0"/>
                            </a:rPr>
                          </m:ctrlPr>
                        </m:fPr>
                        <m:num>
                          <m:r>
                            <a:rPr kumimoji="1" lang="en-US" altLang="ja-JP" sz="2000" b="0" i="1" smtClean="0">
                              <a:latin typeface="Cambria Math" panose="02040503050406030204" pitchFamily="18" charset="0"/>
                            </a:rPr>
                            <m:t>6.54</m:t>
                          </m:r>
                        </m:num>
                        <m:den>
                          <m:r>
                            <a:rPr kumimoji="1" lang="en-US" altLang="ja-JP" sz="2000" b="0" i="1" smtClean="0">
                              <a:latin typeface="Cambria Math" panose="02040503050406030204" pitchFamily="18" charset="0"/>
                            </a:rPr>
                            <m:t>1+0.145</m:t>
                          </m:r>
                          <m:r>
                            <a:rPr kumimoji="1" lang="en-US" altLang="ja-JP" sz="2000" b="0" i="1" smtClean="0">
                              <a:latin typeface="Cambria Math" panose="02040503050406030204" pitchFamily="18" charset="0"/>
                            </a:rPr>
                            <m:t>𝑠</m:t>
                          </m:r>
                        </m:den>
                      </m:f>
                      <m:sSup>
                        <m:sSupPr>
                          <m:ctrlPr>
                            <a:rPr kumimoji="1" lang="en-US" altLang="ja-JP" sz="2000" i="1" smtClean="0">
                              <a:latin typeface="Cambria Math" panose="02040503050406030204" pitchFamily="18" charset="0"/>
                            </a:rPr>
                          </m:ctrlPr>
                        </m:sSupPr>
                        <m:e>
                          <m:r>
                            <a:rPr kumimoji="1" lang="en-US" altLang="ja-JP" sz="2000" b="0" i="1" smtClean="0">
                              <a:latin typeface="Cambria Math" panose="02040503050406030204" pitchFamily="18" charset="0"/>
                            </a:rPr>
                            <m:t>𝑒</m:t>
                          </m:r>
                        </m:e>
                        <m:sup>
                          <m:r>
                            <a:rPr kumimoji="1" lang="en-US" altLang="ja-JP" sz="2000" b="0" i="1" smtClean="0">
                              <a:latin typeface="Cambria Math" panose="02040503050406030204" pitchFamily="18" charset="0"/>
                            </a:rPr>
                            <m:t>−0.01</m:t>
                          </m:r>
                          <m:r>
                            <a:rPr kumimoji="1" lang="en-US" altLang="ja-JP" sz="2000" b="0" i="1" smtClean="0">
                              <a:latin typeface="Cambria Math" panose="02040503050406030204" pitchFamily="18" charset="0"/>
                            </a:rPr>
                            <m:t>𝑠</m:t>
                          </m:r>
                        </m:sup>
                      </m:sSup>
                    </m:oMath>
                  </m:oMathPara>
                </a14:m>
                <a:endParaRPr kumimoji="1" lang="ja-JP" altLang="en-US" sz="2000" dirty="0"/>
              </a:p>
            </p:txBody>
          </p:sp>
        </mc:Choice>
        <mc:Fallback>
          <p:sp>
            <p:nvSpPr>
              <p:cNvPr id="6" name="テキスト ボックス 5">
                <a:extLst>
                  <a:ext uri="{FF2B5EF4-FFF2-40B4-BE49-F238E27FC236}">
                    <a16:creationId xmlns:a16="http://schemas.microsoft.com/office/drawing/2014/main" id="{4E815CED-A71F-42BD-9878-A63E3793A979}"/>
                  </a:ext>
                </a:extLst>
              </p:cNvPr>
              <p:cNvSpPr txBox="1">
                <a:spLocks noRot="1" noChangeAspect="1" noMove="1" noResize="1" noEditPoints="1" noAdjustHandles="1" noChangeArrowheads="1" noChangeShapeType="1" noTextEdit="1"/>
              </p:cNvSpPr>
              <p:nvPr/>
            </p:nvSpPr>
            <p:spPr>
              <a:xfrm>
                <a:off x="3299253" y="2562352"/>
                <a:ext cx="3090461" cy="681982"/>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1655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a:t>
            </a:r>
            <a:r>
              <a:rPr kumimoji="1" lang="ja-JP" altLang="en-US">
                <a:solidFill>
                  <a:schemeClr val="tx1"/>
                </a:solidFill>
              </a:rPr>
              <a:t>②：</a:t>
            </a:r>
            <a:r>
              <a:rPr lang="ja-JP" altLang="en-US">
                <a:solidFill>
                  <a:schemeClr val="tx1"/>
                </a:solidFill>
              </a:rPr>
              <a:t>応答時間○○秒</a:t>
            </a:r>
            <a:endParaRPr kumimoji="1" lang="ja-JP" altLang="en-US" dirty="0">
              <a:solidFill>
                <a:schemeClr val="tx1"/>
              </a:solidFill>
            </a:endParaRP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0B05C0E-2C63-8449-8B8B-81C0D60A3E3A}"/>
              </a:ext>
            </a:extLst>
          </p:cNvPr>
          <p:cNvSpPr/>
          <p:nvPr/>
        </p:nvSpPr>
        <p:spPr>
          <a:xfrm>
            <a:off x="5231904" y="58772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性能②：車輪を滑らせない</a:t>
            </a:r>
            <a:endParaRPr kumimoji="1" lang="ja-JP" altLang="en-US" dirty="0" err="1">
              <a:solidFill>
                <a:schemeClr val="tx1"/>
              </a:solidFill>
            </a:endParaRPr>
          </a:p>
        </p:txBody>
      </p:sp>
    </p:spTree>
    <p:extLst>
      <p:ext uri="{BB962C8B-B14F-4D97-AF65-F5344CB8AC3E}">
        <p14:creationId xmlns:p14="http://schemas.microsoft.com/office/powerpoint/2010/main" val="4108047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正方形/長方形 131">
            <a:extLst>
              <a:ext uri="{FF2B5EF4-FFF2-40B4-BE49-F238E27FC236}">
                <a16:creationId xmlns:a16="http://schemas.microsoft.com/office/drawing/2014/main" id="{4DE94639-2AC3-E74F-B71F-9BAF0BBAA11C}"/>
              </a:ext>
            </a:extLst>
          </p:cNvPr>
          <p:cNvSpPr/>
          <p:nvPr/>
        </p:nvSpPr>
        <p:spPr>
          <a:xfrm>
            <a:off x="1343472" y="1604854"/>
            <a:ext cx="4581568" cy="4128402"/>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660396"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660396"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479003"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784632"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380476"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297448"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1184877"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952786"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871273"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473151"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31202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45149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59096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716979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30926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444372"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8275337"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905089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648479"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84585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524759"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02228" y="3957379"/>
            <a:ext cx="86182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3051875" y="5560789"/>
            <a:ext cx="4235950" cy="305245"/>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7041113"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31202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45149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59096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716979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30926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611964"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88506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902402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02228" y="2733243"/>
            <a:ext cx="8618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399997"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444372"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3140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2204864"/>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目標速度 </a:t>
            </a:r>
            <a:r>
              <a:rPr kumimoji="1" lang="en-US" altLang="ja-JP" sz="1400" dirty="0">
                <a:solidFill>
                  <a:srgbClr val="FF0000"/>
                </a:solidFill>
              </a:rPr>
              <a:t>[m/s]</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3031182" y="5977200"/>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車輪角度 </a:t>
            </a:r>
            <a:r>
              <a:rPr kumimoji="1" lang="en-US" altLang="ja-JP" sz="1400" dirty="0">
                <a:solidFill>
                  <a:schemeClr val="tx1"/>
                </a:solidFill>
              </a:rPr>
              <a:t>[</a:t>
            </a:r>
            <a:r>
              <a:rPr kumimoji="1" lang="en-US" altLang="ja-JP" sz="1400" dirty="0" err="1">
                <a:solidFill>
                  <a:schemeClr val="accent6">
                    <a:lumMod val="75000"/>
                  </a:schemeClr>
                </a:solidFill>
              </a:rPr>
              <a:t>deg</a:t>
            </a:r>
            <a:r>
              <a:rPr kumimoji="1" lang="en-US" altLang="ja-JP" sz="1400" dirty="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620811"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678715"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990647"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49362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548401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422005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491135"/>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4309858"/>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6293160"/>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81337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6306162"/>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5048149"/>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825084"/>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6" name="正方形/長方形 105">
            <a:extLst>
              <a:ext uri="{FF2B5EF4-FFF2-40B4-BE49-F238E27FC236}">
                <a16:creationId xmlns:a16="http://schemas.microsoft.com/office/drawing/2014/main" id="{F2520337-BA48-5941-AA24-A5C17F2A5192}"/>
              </a:ext>
            </a:extLst>
          </p:cNvPr>
          <p:cNvSpPr/>
          <p:nvPr/>
        </p:nvSpPr>
        <p:spPr>
          <a:xfrm>
            <a:off x="-24680" y="2823864"/>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r>
              <a:rPr kumimoji="1" lang="ja-JP" altLang="en-US" sz="1400">
                <a:solidFill>
                  <a:srgbClr val="FF0000"/>
                </a:solidFill>
              </a:rPr>
              <a:t>角速度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6865" y="2521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E45EBFED-A3EB-E044-907C-E40D1F362228}"/>
              </a:ext>
            </a:extLst>
          </p:cNvPr>
          <p:cNvSpPr/>
          <p:nvPr/>
        </p:nvSpPr>
        <p:spPr>
          <a:xfrm rot="16200000">
            <a:off x="1227104" y="2520545"/>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目標車輪速度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cxnSp>
        <p:nvCxnSpPr>
          <p:cNvPr id="112" name="直線矢印コネクタ 111">
            <a:extLst>
              <a:ext uri="{FF2B5EF4-FFF2-40B4-BE49-F238E27FC236}">
                <a16:creationId xmlns:a16="http://schemas.microsoft.com/office/drawing/2014/main" id="{CABB7543-2866-5249-8DB2-13B2AE952063}"/>
              </a:ext>
            </a:extLst>
          </p:cNvPr>
          <p:cNvCxnSpPr>
            <a:cxnSpLocks/>
          </p:cNvCxnSpPr>
          <p:nvPr/>
        </p:nvCxnSpPr>
        <p:spPr>
          <a:xfrm>
            <a:off x="2217812" y="2518192"/>
            <a:ext cx="18011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69EECD9-6B40-9244-945E-B7485573A5A0}"/>
              </a:ext>
            </a:extLst>
          </p:cNvPr>
          <p:cNvSpPr/>
          <p:nvPr/>
        </p:nvSpPr>
        <p:spPr>
          <a:xfrm>
            <a:off x="7455355" y="431235"/>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r>
              <a:rPr lang="ja-JP" altLang="en-US" sz="1400">
                <a:solidFill>
                  <a:srgbClr val="FF0000"/>
                </a:solidFill>
              </a:rPr>
              <a:t>左車輪</a:t>
            </a:r>
            <a:r>
              <a:rPr kumimoji="1" lang="ja-JP" altLang="en-US" sz="1400">
                <a:solidFill>
                  <a:srgbClr val="FF0000"/>
                </a:solidFill>
              </a:rPr>
              <a:t>速度 </a:t>
            </a:r>
            <a:r>
              <a:rPr kumimoji="1" lang="en-US" altLang="ja-JP" sz="1400" dirty="0">
                <a:solidFill>
                  <a:srgbClr val="FF0000"/>
                </a:solidFill>
              </a:rPr>
              <a:t>[m/s]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D452B311-D8B4-004D-AE62-F2ED716D5FC8}"/>
              </a:ext>
            </a:extLst>
          </p:cNvPr>
          <p:cNvCxnSpPr>
            <a:cxnSpLocks/>
          </p:cNvCxnSpPr>
          <p:nvPr/>
        </p:nvCxnSpPr>
        <p:spPr>
          <a:xfrm>
            <a:off x="2200140" y="3128953"/>
            <a:ext cx="361930" cy="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正方形/長方形 114">
            <a:extLst>
              <a:ext uri="{FF2B5EF4-FFF2-40B4-BE49-F238E27FC236}">
                <a16:creationId xmlns:a16="http://schemas.microsoft.com/office/drawing/2014/main" id="{1F50E59E-AA71-784C-8E10-0FEBF7EBE29C}"/>
              </a:ext>
            </a:extLst>
          </p:cNvPr>
          <p:cNvSpPr/>
          <p:nvPr/>
        </p:nvSpPr>
        <p:spPr>
          <a:xfrm>
            <a:off x="4038457" y="2348880"/>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sp>
        <p:nvSpPr>
          <p:cNvPr id="117" name="正方形/長方形 116">
            <a:extLst>
              <a:ext uri="{FF2B5EF4-FFF2-40B4-BE49-F238E27FC236}">
                <a16:creationId xmlns:a16="http://schemas.microsoft.com/office/drawing/2014/main" id="{73D3C8F8-BF29-9A43-AE39-156B957A5BB5}"/>
              </a:ext>
            </a:extLst>
          </p:cNvPr>
          <p:cNvSpPr/>
          <p:nvPr/>
        </p:nvSpPr>
        <p:spPr>
          <a:xfrm>
            <a:off x="4007768" y="3612007"/>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grpSp>
        <p:nvGrpSpPr>
          <p:cNvPr id="119" name="グループ化 118">
            <a:extLst>
              <a:ext uri="{FF2B5EF4-FFF2-40B4-BE49-F238E27FC236}">
                <a16:creationId xmlns:a16="http://schemas.microsoft.com/office/drawing/2014/main" id="{C763B90E-463E-C84B-BF84-28B81A90B8D6}"/>
              </a:ext>
            </a:extLst>
          </p:cNvPr>
          <p:cNvGrpSpPr/>
          <p:nvPr/>
        </p:nvGrpSpPr>
        <p:grpSpPr>
          <a:xfrm rot="16200000">
            <a:off x="3412538" y="4337536"/>
            <a:ext cx="664588" cy="490104"/>
            <a:chOff x="9480376" y="2996952"/>
            <a:chExt cx="504056" cy="504056"/>
          </a:xfrm>
        </p:grpSpPr>
        <p:cxnSp>
          <p:nvCxnSpPr>
            <p:cNvPr id="120" name="直線矢印コネクタ 119">
              <a:extLst>
                <a:ext uri="{FF2B5EF4-FFF2-40B4-BE49-F238E27FC236}">
                  <a16:creationId xmlns:a16="http://schemas.microsoft.com/office/drawing/2014/main" id="{BC5F3E88-D815-BC4F-8B19-7F2A84938DB4}"/>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1616CF7-F6A3-B140-8EBD-3EF258A865A1}"/>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610B7205-367A-934C-ADCD-D896D6E73290}"/>
              </a:ext>
            </a:extLst>
          </p:cNvPr>
          <p:cNvGrpSpPr/>
          <p:nvPr/>
        </p:nvGrpSpPr>
        <p:grpSpPr>
          <a:xfrm rot="16200000">
            <a:off x="2531842" y="3427760"/>
            <a:ext cx="2007153" cy="967090"/>
            <a:chOff x="9480376" y="2996952"/>
            <a:chExt cx="504056" cy="504056"/>
          </a:xfrm>
        </p:grpSpPr>
        <p:cxnSp>
          <p:nvCxnSpPr>
            <p:cNvPr id="123" name="直線矢印コネクタ 122">
              <a:extLst>
                <a:ext uri="{FF2B5EF4-FFF2-40B4-BE49-F238E27FC236}">
                  <a16:creationId xmlns:a16="http://schemas.microsoft.com/office/drawing/2014/main" id="{94200035-F61E-B84D-A337-D12057B93E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2D0D9030-0A87-2F4C-84FD-635AB1291102}"/>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8" name="正方形/長方形 117">
            <a:extLst>
              <a:ext uri="{FF2B5EF4-FFF2-40B4-BE49-F238E27FC236}">
                <a16:creationId xmlns:a16="http://schemas.microsoft.com/office/drawing/2014/main" id="{0D48BE20-EBD8-5848-90E4-FC61C3623B22}"/>
              </a:ext>
            </a:extLst>
          </p:cNvPr>
          <p:cNvSpPr/>
          <p:nvPr/>
        </p:nvSpPr>
        <p:spPr>
          <a:xfrm>
            <a:off x="2423592" y="4914882"/>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sp>
        <p:nvSpPr>
          <p:cNvPr id="125" name="正方形/長方形 124">
            <a:extLst>
              <a:ext uri="{FF2B5EF4-FFF2-40B4-BE49-F238E27FC236}">
                <a16:creationId xmlns:a16="http://schemas.microsoft.com/office/drawing/2014/main" id="{80A6648F-4D85-2E4E-A9FB-E802CE83D797}"/>
              </a:ext>
            </a:extLst>
          </p:cNvPr>
          <p:cNvSpPr/>
          <p:nvPr/>
        </p:nvSpPr>
        <p:spPr>
          <a:xfrm>
            <a:off x="3594171" y="4646478"/>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右車輪速</a:t>
            </a:r>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6" name="正方形/長方形 125">
            <a:extLst>
              <a:ext uri="{FF2B5EF4-FFF2-40B4-BE49-F238E27FC236}">
                <a16:creationId xmlns:a16="http://schemas.microsoft.com/office/drawing/2014/main" id="{827AE887-E7D1-B246-BC60-CDE85E513496}"/>
              </a:ext>
            </a:extLst>
          </p:cNvPr>
          <p:cNvSpPr/>
          <p:nvPr/>
        </p:nvSpPr>
        <p:spPr>
          <a:xfrm>
            <a:off x="2300119" y="4241851"/>
            <a:ext cx="799323" cy="61466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400">
                <a:solidFill>
                  <a:schemeClr val="tx1"/>
                </a:solidFill>
              </a:rPr>
              <a:t>左</a:t>
            </a:r>
            <a:r>
              <a:rPr kumimoji="1" lang="ja-JP" altLang="en-US" sz="1400">
                <a:solidFill>
                  <a:schemeClr val="tx1"/>
                </a:solidFill>
              </a:rPr>
              <a:t>車</a:t>
            </a:r>
            <a:endParaRPr kumimoji="1" lang="en-US" altLang="ja-JP" sz="1400" dirty="0">
              <a:solidFill>
                <a:schemeClr val="tx1"/>
              </a:solidFill>
            </a:endParaRPr>
          </a:p>
          <a:p>
            <a:r>
              <a:rPr kumimoji="1" lang="ja-JP" altLang="en-US" sz="1400">
                <a:solidFill>
                  <a:schemeClr val="tx1"/>
                </a:solidFill>
              </a:rPr>
              <a:t>輪速</a:t>
            </a:r>
            <a:endParaRPr kumimoji="1" lang="en-US" altLang="ja-JP" sz="1400" dirty="0">
              <a:solidFill>
                <a:schemeClr val="tx1"/>
              </a:solidFill>
            </a:endParaRPr>
          </a:p>
          <a:p>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7" name="正方形/長方形 126">
            <a:extLst>
              <a:ext uri="{FF2B5EF4-FFF2-40B4-BE49-F238E27FC236}">
                <a16:creationId xmlns:a16="http://schemas.microsoft.com/office/drawing/2014/main" id="{DFCDFF99-4C29-7443-845F-305C9FD8058B}"/>
              </a:ext>
            </a:extLst>
          </p:cNvPr>
          <p:cNvSpPr/>
          <p:nvPr/>
        </p:nvSpPr>
        <p:spPr>
          <a:xfrm>
            <a:off x="1609086" y="3527763"/>
            <a:ext cx="1226764" cy="52969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目標右車</a:t>
            </a:r>
            <a:endParaRPr kumimoji="1" lang="en-US" altLang="ja-JP" sz="1400" dirty="0">
              <a:solidFill>
                <a:schemeClr val="tx1"/>
              </a:solidFill>
            </a:endParaRPr>
          </a:p>
          <a:p>
            <a:r>
              <a:rPr kumimoji="1" lang="ja-JP" altLang="en-US" sz="1400">
                <a:solidFill>
                  <a:schemeClr val="tx1"/>
                </a:solidFill>
              </a:rPr>
              <a:t>輪速</a:t>
            </a:r>
            <a:r>
              <a:rPr kumimoji="1" lang="en-US" altLang="ja-JP" sz="1400" dirty="0">
                <a:solidFill>
                  <a:schemeClr val="tx1"/>
                </a:solidFill>
              </a:rPr>
              <a:t>[rad/s]</a:t>
            </a:r>
            <a:endParaRPr kumimoji="1" lang="ja-JP" altLang="en-US" sz="1400" dirty="0" err="1">
              <a:solidFill>
                <a:schemeClr val="tx1"/>
              </a:solidFill>
            </a:endParaRPr>
          </a:p>
        </p:txBody>
      </p:sp>
      <p:sp>
        <p:nvSpPr>
          <p:cNvPr id="128" name="正方形/長方形 127">
            <a:extLst>
              <a:ext uri="{FF2B5EF4-FFF2-40B4-BE49-F238E27FC236}">
                <a16:creationId xmlns:a16="http://schemas.microsoft.com/office/drawing/2014/main" id="{BB229226-5A23-1744-9D73-BDA2AA256282}"/>
              </a:ext>
            </a:extLst>
          </p:cNvPr>
          <p:cNvSpPr/>
          <p:nvPr/>
        </p:nvSpPr>
        <p:spPr>
          <a:xfrm>
            <a:off x="2207276" y="2060848"/>
            <a:ext cx="2160532" cy="46715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目標左車輪速</a:t>
            </a:r>
            <a:r>
              <a:rPr kumimoji="1" lang="en-US" altLang="ja-JP" sz="1400" dirty="0">
                <a:solidFill>
                  <a:schemeClr val="tx1"/>
                </a:solidFill>
              </a:rPr>
              <a:t>[rad/s]</a:t>
            </a:r>
            <a:endParaRPr kumimoji="1" lang="ja-JP" altLang="en-US" sz="1400" dirty="0" err="1">
              <a:solidFill>
                <a:schemeClr val="tx1"/>
              </a:solidFill>
            </a:endParaRPr>
          </a:p>
        </p:txBody>
      </p:sp>
      <p:grpSp>
        <p:nvGrpSpPr>
          <p:cNvPr id="129" name="グループ化 128">
            <a:extLst>
              <a:ext uri="{FF2B5EF4-FFF2-40B4-BE49-F238E27FC236}">
                <a16:creationId xmlns:a16="http://schemas.microsoft.com/office/drawing/2014/main" id="{B6962840-A1D6-F649-8966-BF8E4258A793}"/>
              </a:ext>
            </a:extLst>
          </p:cNvPr>
          <p:cNvGrpSpPr/>
          <p:nvPr/>
        </p:nvGrpSpPr>
        <p:grpSpPr>
          <a:xfrm rot="5400000" flipV="1">
            <a:off x="2951148" y="2781493"/>
            <a:ext cx="664588" cy="1442743"/>
            <a:chOff x="9480376" y="2996952"/>
            <a:chExt cx="504056" cy="504056"/>
          </a:xfrm>
        </p:grpSpPr>
        <p:cxnSp>
          <p:nvCxnSpPr>
            <p:cNvPr id="130" name="直線矢印コネクタ 129">
              <a:extLst>
                <a:ext uri="{FF2B5EF4-FFF2-40B4-BE49-F238E27FC236}">
                  <a16:creationId xmlns:a16="http://schemas.microsoft.com/office/drawing/2014/main" id="{5FD6850E-CD96-5E4E-A5D5-A42A37ABD8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91196ABD-2C2E-C249-8CCF-A1C00CF37097}"/>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530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AD8E3F-02C4-C34C-94A3-6636144574E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srcRect l="4326" t="2750" r="56817" b="41666"/>
          <a:stretch/>
        </p:blipFill>
        <p:spPr>
          <a:xfrm>
            <a:off x="8408252" y="113822"/>
            <a:ext cx="3553072" cy="3811969"/>
          </a:xfrm>
          <a:prstGeom prst="rect">
            <a:avLst/>
          </a:prstGeom>
        </p:spPr>
      </p:pic>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1ECB0A09-5215-514F-B8F8-0638A2C04B7F}"/>
                  </a:ext>
                </a:extLst>
              </p:cNvPr>
              <p:cNvSpPr txBox="1"/>
              <p:nvPr/>
            </p:nvSpPr>
            <p:spPr>
              <a:xfrm>
                <a:off x="479376" y="359729"/>
                <a:ext cx="1578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𝐿</m:t>
                          </m:r>
                        </m:sub>
                      </m:sSub>
                    </m:oMath>
                  </m:oMathPara>
                </a14:m>
                <a:endParaRPr kumimoji="1" lang="ja-JP" altLang="en-US"/>
              </a:p>
            </p:txBody>
          </p:sp>
        </mc:Choice>
        <mc:Fallback xmlns="">
          <p:sp>
            <p:nvSpPr>
              <p:cNvPr id="2" name="テキスト ボックス 1">
                <a:extLst>
                  <a:ext uri="{FF2B5EF4-FFF2-40B4-BE49-F238E27FC236}">
                    <a16:creationId xmlns:a16="http://schemas.microsoft.com/office/drawing/2014/main" id="{1ECB0A09-5215-514F-B8F8-0638A2C04B7F}"/>
                  </a:ext>
                </a:extLst>
              </p:cNvPr>
              <p:cNvSpPr txBox="1">
                <a:spLocks noRot="1" noChangeAspect="1" noMove="1" noResize="1" noEditPoints="1" noAdjustHandles="1" noChangeArrowheads="1" noChangeShapeType="1" noTextEdit="1"/>
              </p:cNvSpPr>
              <p:nvPr/>
            </p:nvSpPr>
            <p:spPr>
              <a:xfrm>
                <a:off x="479376" y="359729"/>
                <a:ext cx="1578189" cy="492443"/>
              </a:xfrm>
              <a:prstGeom prst="rect">
                <a:avLst/>
              </a:prstGeom>
              <a:blipFill>
                <a:blip r:embed="rId4"/>
                <a:stretch>
                  <a:fillRect l="-4800" b="-12500"/>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B327AC7E-EBF7-544D-AC5F-7A19E9A639E3}"/>
              </a:ext>
            </a:extLst>
          </p:cNvPr>
          <p:cNvGrpSpPr/>
          <p:nvPr/>
        </p:nvGrpSpPr>
        <p:grpSpPr>
          <a:xfrm flipH="1">
            <a:off x="9624392" y="4902697"/>
            <a:ext cx="1473586" cy="1238772"/>
            <a:chOff x="5881370" y="2780928"/>
            <a:chExt cx="1798806" cy="1512168"/>
          </a:xfrm>
        </p:grpSpPr>
        <p:sp>
          <p:nvSpPr>
            <p:cNvPr id="6" name="正方形/長方形 5">
              <a:extLst>
                <a:ext uri="{FF2B5EF4-FFF2-40B4-BE49-F238E27FC236}">
                  <a16:creationId xmlns:a16="http://schemas.microsoft.com/office/drawing/2014/main" id="{E654EBBC-D96B-4C47-91AE-FF93C8D9D2EF}"/>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D8A326A5-15C5-E54C-A5DB-3E5E12820836}"/>
                </a:ext>
              </a:extLst>
            </p:cNvPr>
            <p:cNvGrpSpPr/>
            <p:nvPr/>
          </p:nvGrpSpPr>
          <p:grpSpPr>
            <a:xfrm>
              <a:off x="6852084" y="3392996"/>
              <a:ext cx="288032" cy="288032"/>
              <a:chOff x="4024536" y="3216424"/>
              <a:chExt cx="3168353" cy="3168352"/>
            </a:xfrm>
          </p:grpSpPr>
          <p:sp>
            <p:nvSpPr>
              <p:cNvPr id="11" name="パイ 10">
                <a:extLst>
                  <a:ext uri="{FF2B5EF4-FFF2-40B4-BE49-F238E27FC236}">
                    <a16:creationId xmlns:a16="http://schemas.microsoft.com/office/drawing/2014/main" id="{BFFA75C0-0382-3A46-A017-F822913BB68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0703D845-A4C2-AD4C-963E-FDA63330C3A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パイ 12">
                <a:extLst>
                  <a:ext uri="{FF2B5EF4-FFF2-40B4-BE49-F238E27FC236}">
                    <a16:creationId xmlns:a16="http://schemas.microsoft.com/office/drawing/2014/main" id="{9DDEFC3C-D211-944D-B26C-1EFA412C17B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 name="角丸四角形 7">
              <a:extLst>
                <a:ext uri="{FF2B5EF4-FFF2-40B4-BE49-F238E27FC236}">
                  <a16:creationId xmlns:a16="http://schemas.microsoft.com/office/drawing/2014/main" id="{3191282D-5495-304D-88E5-4E6983DD5BB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DD30FDE9-C685-EA44-8057-9F8870B7336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30B270B-046E-5D4F-93E7-8BE52AA680C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66CAA52-92F4-0346-8A74-36F02C945031}"/>
                  </a:ext>
                </a:extLst>
              </p:cNvPr>
              <p:cNvSpPr txBox="1"/>
              <p:nvPr/>
            </p:nvSpPr>
            <p:spPr>
              <a:xfrm>
                <a:off x="2299989" y="386778"/>
                <a:ext cx="16475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𝑅</m:t>
                          </m:r>
                        </m:sub>
                      </m:sSub>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A66CAA52-92F4-0346-8A74-36F02C945031}"/>
                  </a:ext>
                </a:extLst>
              </p:cNvPr>
              <p:cNvSpPr txBox="1">
                <a:spLocks noRot="1" noChangeAspect="1" noMove="1" noResize="1" noEditPoints="1" noAdjustHandles="1" noChangeArrowheads="1" noChangeShapeType="1" noTextEdit="1"/>
              </p:cNvSpPr>
              <p:nvPr/>
            </p:nvSpPr>
            <p:spPr>
              <a:xfrm>
                <a:off x="2299989" y="386778"/>
                <a:ext cx="1647567" cy="492443"/>
              </a:xfrm>
              <a:prstGeom prst="rect">
                <a:avLst/>
              </a:prstGeom>
              <a:blipFill>
                <a:blip r:embed="rId5"/>
                <a:stretch>
                  <a:fillRect l="-3817"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DC3FF96-742B-FB45-A746-BF5B8DF0B2C1}"/>
                  </a:ext>
                </a:extLst>
              </p:cNvPr>
              <p:cNvSpPr txBox="1"/>
              <p:nvPr/>
            </p:nvSpPr>
            <p:spPr>
              <a:xfrm>
                <a:off x="479376" y="1118629"/>
                <a:ext cx="1377044"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6" name="テキスト ボックス 15">
                <a:extLst>
                  <a:ext uri="{FF2B5EF4-FFF2-40B4-BE49-F238E27FC236}">
                    <a16:creationId xmlns:a16="http://schemas.microsoft.com/office/drawing/2014/main" id="{BDC3FF96-742B-FB45-A746-BF5B8DF0B2C1}"/>
                  </a:ext>
                </a:extLst>
              </p:cNvPr>
              <p:cNvSpPr txBox="1">
                <a:spLocks noRot="1" noChangeAspect="1" noMove="1" noResize="1" noEditPoints="1" noAdjustHandles="1" noChangeArrowheads="1" noChangeShapeType="1" noTextEdit="1"/>
              </p:cNvSpPr>
              <p:nvPr/>
            </p:nvSpPr>
            <p:spPr>
              <a:xfrm>
                <a:off x="479376" y="1118629"/>
                <a:ext cx="1377044" cy="935000"/>
              </a:xfrm>
              <a:prstGeom prst="rect">
                <a:avLst/>
              </a:prstGeom>
              <a:blipFill>
                <a:blip r:embed="rId6"/>
                <a:stretch>
                  <a:fillRect l="-1835"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C6000C7-CE18-E64B-8042-F5700B3CF62F}"/>
                  </a:ext>
                </a:extLst>
              </p:cNvPr>
              <p:cNvSpPr txBox="1"/>
              <p:nvPr/>
            </p:nvSpPr>
            <p:spPr>
              <a:xfrm>
                <a:off x="2299989" y="1047843"/>
                <a:ext cx="1446422"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7" name="テキスト ボックス 16">
                <a:extLst>
                  <a:ext uri="{FF2B5EF4-FFF2-40B4-BE49-F238E27FC236}">
                    <a16:creationId xmlns:a16="http://schemas.microsoft.com/office/drawing/2014/main" id="{5C6000C7-CE18-E64B-8042-F5700B3CF62F}"/>
                  </a:ext>
                </a:extLst>
              </p:cNvPr>
              <p:cNvSpPr txBox="1">
                <a:spLocks noRot="1" noChangeAspect="1" noMove="1" noResize="1" noEditPoints="1" noAdjustHandles="1" noChangeArrowheads="1" noChangeShapeType="1" noTextEdit="1"/>
              </p:cNvSpPr>
              <p:nvPr/>
            </p:nvSpPr>
            <p:spPr>
              <a:xfrm>
                <a:off x="2299989" y="1047843"/>
                <a:ext cx="1446422" cy="935000"/>
              </a:xfrm>
              <a:prstGeom prst="rect">
                <a:avLst/>
              </a:prstGeom>
              <a:blipFill>
                <a:blip r:embed="rId7"/>
                <a:stretch>
                  <a:fillRect l="-1739" t="-1351"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609786D-40C5-D849-BEA4-4F5D2C68638B}"/>
                  </a:ext>
                </a:extLst>
              </p:cNvPr>
              <p:cNvSpPr txBox="1"/>
              <p:nvPr/>
            </p:nvSpPr>
            <p:spPr>
              <a:xfrm>
                <a:off x="479376" y="2320086"/>
                <a:ext cx="2563972"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den>
                      </m:f>
                    </m:oMath>
                  </m:oMathPara>
                </a14:m>
                <a:endParaRPr kumimoji="1" lang="ja-JP" altLang="en-US"/>
              </a:p>
            </p:txBody>
          </p:sp>
        </mc:Choice>
        <mc:Fallback xmlns="">
          <p:sp>
            <p:nvSpPr>
              <p:cNvPr id="18" name="テキスト ボックス 17">
                <a:extLst>
                  <a:ext uri="{FF2B5EF4-FFF2-40B4-BE49-F238E27FC236}">
                    <a16:creationId xmlns:a16="http://schemas.microsoft.com/office/drawing/2014/main" id="{A609786D-40C5-D849-BEA4-4F5D2C68638B}"/>
                  </a:ext>
                </a:extLst>
              </p:cNvPr>
              <p:cNvSpPr txBox="1">
                <a:spLocks noRot="1" noChangeAspect="1" noMove="1" noResize="1" noEditPoints="1" noAdjustHandles="1" noChangeArrowheads="1" noChangeShapeType="1" noTextEdit="1"/>
              </p:cNvSpPr>
              <p:nvPr/>
            </p:nvSpPr>
            <p:spPr>
              <a:xfrm>
                <a:off x="479376" y="2320086"/>
                <a:ext cx="2563972" cy="934808"/>
              </a:xfrm>
              <a:prstGeom prst="rect">
                <a:avLst/>
              </a:prstGeom>
              <a:blipFill>
                <a:blip r:embed="rId8"/>
                <a:stretch>
                  <a:fillRect l="-985" t="-2703" r="-3941" b="-135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E14928C-058B-354D-BCBF-5A11751E6481}"/>
                  </a:ext>
                </a:extLst>
              </p:cNvPr>
              <p:cNvSpPr txBox="1"/>
              <p:nvPr/>
            </p:nvSpPr>
            <p:spPr>
              <a:xfrm>
                <a:off x="479376" y="3521351"/>
                <a:ext cx="2671565"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smtClean="0">
                          <a:latin typeface="Cambria Math" panose="02040503050406030204" pitchFamily="18" charset="0"/>
                        </a:rPr>
                        <m:t>ω</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𝐿</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𝑑</m:t>
                          </m:r>
                        </m:den>
                      </m:f>
                    </m:oMath>
                  </m:oMathPara>
                </a14:m>
                <a:endParaRPr kumimoji="1" lang="ja-JP" altLang="en-US"/>
              </a:p>
            </p:txBody>
          </p:sp>
        </mc:Choice>
        <mc:Fallback xmlns="">
          <p:sp>
            <p:nvSpPr>
              <p:cNvPr id="19" name="テキスト ボックス 18">
                <a:extLst>
                  <a:ext uri="{FF2B5EF4-FFF2-40B4-BE49-F238E27FC236}">
                    <a16:creationId xmlns:a16="http://schemas.microsoft.com/office/drawing/2014/main" id="{0E14928C-058B-354D-BCBF-5A11751E6481}"/>
                  </a:ext>
                </a:extLst>
              </p:cNvPr>
              <p:cNvSpPr txBox="1">
                <a:spLocks noRot="1" noChangeAspect="1" noMove="1" noResize="1" noEditPoints="1" noAdjustHandles="1" noChangeArrowheads="1" noChangeShapeType="1" noTextEdit="1"/>
              </p:cNvSpPr>
              <p:nvPr/>
            </p:nvSpPr>
            <p:spPr>
              <a:xfrm>
                <a:off x="479376" y="3521351"/>
                <a:ext cx="2671565" cy="934808"/>
              </a:xfrm>
              <a:prstGeom prst="rect">
                <a:avLst/>
              </a:prstGeom>
              <a:blipFill>
                <a:blip r:embed="rId9"/>
                <a:stretch>
                  <a:fillRect l="-474" t="-2667" r="-3318"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A77711D-200E-F641-9768-B086FB2B119A}"/>
                  </a:ext>
                </a:extLst>
              </p:cNvPr>
              <p:cNvSpPr txBox="1"/>
              <p:nvPr/>
            </p:nvSpPr>
            <p:spPr>
              <a:xfrm>
                <a:off x="479376" y="4722616"/>
                <a:ext cx="24168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1" name="テキスト ボックス 20">
                <a:extLst>
                  <a:ext uri="{FF2B5EF4-FFF2-40B4-BE49-F238E27FC236}">
                    <a16:creationId xmlns:a16="http://schemas.microsoft.com/office/drawing/2014/main" id="{0A77711D-200E-F641-9768-B086FB2B119A}"/>
                  </a:ext>
                </a:extLst>
              </p:cNvPr>
              <p:cNvSpPr txBox="1">
                <a:spLocks noRot="1" noChangeAspect="1" noMove="1" noResize="1" noEditPoints="1" noAdjustHandles="1" noChangeArrowheads="1" noChangeShapeType="1" noTextEdit="1"/>
              </p:cNvSpPr>
              <p:nvPr/>
            </p:nvSpPr>
            <p:spPr>
              <a:xfrm>
                <a:off x="479376" y="4722616"/>
                <a:ext cx="2416815" cy="492443"/>
              </a:xfrm>
              <a:prstGeom prst="rect">
                <a:avLst/>
              </a:prstGeom>
              <a:blipFill>
                <a:blip r:embed="rId10"/>
                <a:stretch>
                  <a:fillRect l="-1047" t="-10256" r="-1047" b="-35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2986F08-6F47-8549-8F65-FFB718E96CBF}"/>
                  </a:ext>
                </a:extLst>
              </p:cNvPr>
              <p:cNvSpPr txBox="1"/>
              <p:nvPr/>
            </p:nvSpPr>
            <p:spPr>
              <a:xfrm>
                <a:off x="479376" y="5481514"/>
                <a:ext cx="236173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2" name="テキスト ボックス 21">
                <a:extLst>
                  <a:ext uri="{FF2B5EF4-FFF2-40B4-BE49-F238E27FC236}">
                    <a16:creationId xmlns:a16="http://schemas.microsoft.com/office/drawing/2014/main" id="{A2986F08-6F47-8549-8F65-FFB718E96CBF}"/>
                  </a:ext>
                </a:extLst>
              </p:cNvPr>
              <p:cNvSpPr txBox="1">
                <a:spLocks noRot="1" noChangeAspect="1" noMove="1" noResize="1" noEditPoints="1" noAdjustHandles="1" noChangeArrowheads="1" noChangeShapeType="1" noTextEdit="1"/>
              </p:cNvSpPr>
              <p:nvPr/>
            </p:nvSpPr>
            <p:spPr>
              <a:xfrm>
                <a:off x="479376" y="5481514"/>
                <a:ext cx="2361736" cy="492443"/>
              </a:xfrm>
              <a:prstGeom prst="rect">
                <a:avLst/>
              </a:prstGeom>
              <a:blipFill>
                <a:blip r:embed="rId11"/>
                <a:stretch>
                  <a:fillRect l="-1070" r="-1070" b="-131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7645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752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964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②自己位置・ライン推定</a:t>
            </a:r>
            <a:br>
              <a:rPr kumimoji="1"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43128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34027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a:bodyPr>
          <a:lstStyle/>
          <a:p>
            <a:r>
              <a:rPr kumimoji="1" lang="ja-JP" altLang="en-US" dirty="0"/>
              <a:t>③データ通信</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2394362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2494086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④画像処理・</a:t>
            </a:r>
            <a:r>
              <a:rPr kumimoji="1" lang="en-US" altLang="ja-JP" dirty="0"/>
              <a:t>Deep Learning</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3974805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872221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lang="ja-JP" altLang="en-US" dirty="0"/>
              <a:t>⑤経路探索・目標動作決定</a:t>
            </a:r>
            <a:br>
              <a:rPr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43504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232749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dirty="0">
                <a:solidFill>
                  <a:schemeClr val="tx1"/>
                </a:solidFill>
              </a:rPr>
              <a:t>システムの目的：チャレンジの場の提供</a:t>
            </a:r>
            <a:endParaRPr kumimoji="1" lang="en-US" altLang="ja-JP" sz="1000" dirty="0">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設計ブロック</a:t>
            </a:r>
            <a:endParaRPr kumimoji="1" lang="ja-JP" altLang="en-US" dirty="0">
              <a:solidFill>
                <a:schemeClr val="tx1"/>
              </a:solidFill>
            </a:endParaRPr>
          </a:p>
        </p:txBody>
      </p:sp>
      <p:grpSp>
        <p:nvGrpSpPr>
          <p:cNvPr id="14" name="グループ化 13"/>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68" name="フリーフォーム 67"/>
          <p:cNvSpPr/>
          <p:nvPr/>
        </p:nvSpPr>
        <p:spPr>
          <a:xfrm>
            <a:off x="503853" y="326571"/>
            <a:ext cx="6158204" cy="4077478"/>
          </a:xfrm>
          <a:custGeom>
            <a:avLst/>
            <a:gdLst>
              <a:gd name="connsiteX0" fmla="*/ 0 w 6148873"/>
              <a:gd name="connsiteY0" fmla="*/ 1828800 h 4077478"/>
              <a:gd name="connsiteX1" fmla="*/ 2985796 w 6148873"/>
              <a:gd name="connsiteY1" fmla="*/ 1828800 h 4077478"/>
              <a:gd name="connsiteX2" fmla="*/ 2985796 w 6148873"/>
              <a:gd name="connsiteY2" fmla="*/ 4077478 h 4077478"/>
              <a:gd name="connsiteX3" fmla="*/ 6148873 w 6148873"/>
              <a:gd name="connsiteY3" fmla="*/ 4077478 h 4077478"/>
              <a:gd name="connsiteX4" fmla="*/ 6148873 w 6148873"/>
              <a:gd name="connsiteY4" fmla="*/ 2631233 h 4077478"/>
              <a:gd name="connsiteX5" fmla="*/ 4488024 w 6148873"/>
              <a:gd name="connsiteY5" fmla="*/ 2631233 h 4077478"/>
              <a:gd name="connsiteX6" fmla="*/ 4488024 w 6148873"/>
              <a:gd name="connsiteY6" fmla="*/ 1959429 h 4077478"/>
              <a:gd name="connsiteX7" fmla="*/ 3191069 w 6148873"/>
              <a:gd name="connsiteY7" fmla="*/ 1959429 h 4077478"/>
              <a:gd name="connsiteX8" fmla="*/ 3191069 w 6148873"/>
              <a:gd name="connsiteY8" fmla="*/ 0 h 4077478"/>
              <a:gd name="connsiteX9" fmla="*/ 55983 w 6148873"/>
              <a:gd name="connsiteY9" fmla="*/ 0 h 4077478"/>
              <a:gd name="connsiteX10" fmla="*/ 0 w 6148873"/>
              <a:gd name="connsiteY10" fmla="*/ 1828800 h 4077478"/>
              <a:gd name="connsiteX0" fmla="*/ 9331 w 6158204"/>
              <a:gd name="connsiteY0" fmla="*/ 1828800 h 4077478"/>
              <a:gd name="connsiteX1" fmla="*/ 2995127 w 6158204"/>
              <a:gd name="connsiteY1" fmla="*/ 1828800 h 4077478"/>
              <a:gd name="connsiteX2" fmla="*/ 2995127 w 6158204"/>
              <a:gd name="connsiteY2" fmla="*/ 4077478 h 4077478"/>
              <a:gd name="connsiteX3" fmla="*/ 6158204 w 6158204"/>
              <a:gd name="connsiteY3" fmla="*/ 4077478 h 4077478"/>
              <a:gd name="connsiteX4" fmla="*/ 6158204 w 6158204"/>
              <a:gd name="connsiteY4" fmla="*/ 2631233 h 4077478"/>
              <a:gd name="connsiteX5" fmla="*/ 4497355 w 6158204"/>
              <a:gd name="connsiteY5" fmla="*/ 2631233 h 4077478"/>
              <a:gd name="connsiteX6" fmla="*/ 4497355 w 6158204"/>
              <a:gd name="connsiteY6" fmla="*/ 1959429 h 4077478"/>
              <a:gd name="connsiteX7" fmla="*/ 3200400 w 6158204"/>
              <a:gd name="connsiteY7" fmla="*/ 1959429 h 4077478"/>
              <a:gd name="connsiteX8" fmla="*/ 3200400 w 6158204"/>
              <a:gd name="connsiteY8" fmla="*/ 0 h 4077478"/>
              <a:gd name="connsiteX9" fmla="*/ 0 w 6158204"/>
              <a:gd name="connsiteY9" fmla="*/ 0 h 4077478"/>
              <a:gd name="connsiteX10" fmla="*/ 9331 w 6158204"/>
              <a:gd name="connsiteY10" fmla="*/ 1828800 h 407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204" h="4077478">
                <a:moveTo>
                  <a:pt x="9331" y="1828800"/>
                </a:moveTo>
                <a:lnTo>
                  <a:pt x="2995127" y="1828800"/>
                </a:lnTo>
                <a:lnTo>
                  <a:pt x="2995127" y="4077478"/>
                </a:lnTo>
                <a:lnTo>
                  <a:pt x="6158204" y="4077478"/>
                </a:lnTo>
                <a:lnTo>
                  <a:pt x="6158204" y="2631233"/>
                </a:lnTo>
                <a:lnTo>
                  <a:pt x="4497355" y="2631233"/>
                </a:lnTo>
                <a:lnTo>
                  <a:pt x="4497355" y="1959429"/>
                </a:lnTo>
                <a:lnTo>
                  <a:pt x="3200400" y="1959429"/>
                </a:lnTo>
                <a:lnTo>
                  <a:pt x="3200400" y="0"/>
                </a:lnTo>
                <a:lnTo>
                  <a:pt x="0" y="0"/>
                </a:lnTo>
                <a:cubicBezTo>
                  <a:pt x="3110" y="609600"/>
                  <a:pt x="6221" y="1219200"/>
                  <a:pt x="9331" y="1828800"/>
                </a:cubicBezTo>
                <a:close/>
              </a:path>
            </a:pathLst>
          </a:custGeom>
          <a:solidFill>
            <a:srgbClr val="70AD47">
              <a:alpha val="20000"/>
            </a:srgbClr>
          </a:solid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ln>
                <a:solidFill>
                  <a:schemeClr val="tx1"/>
                </a:solidFill>
                <a:prstDash val="sysDash"/>
              </a:ln>
              <a:solidFill>
                <a:schemeClr val="tx1"/>
              </a:solidFill>
            </a:endParaRPr>
          </a:p>
        </p:txBody>
      </p:sp>
      <p:sp>
        <p:nvSpPr>
          <p:cNvPr id="71" name="フリーフォーム 70"/>
          <p:cNvSpPr/>
          <p:nvPr/>
        </p:nvSpPr>
        <p:spPr>
          <a:xfrm>
            <a:off x="5515521" y="372749"/>
            <a:ext cx="1840448" cy="5498048"/>
          </a:xfrm>
          <a:custGeom>
            <a:avLst/>
            <a:gdLst>
              <a:gd name="connsiteX0" fmla="*/ 0 w 1840448"/>
              <a:gd name="connsiteY0" fmla="*/ 5498048 h 5498048"/>
              <a:gd name="connsiteX1" fmla="*/ 1840448 w 1840448"/>
              <a:gd name="connsiteY1" fmla="*/ 5498048 h 5498048"/>
              <a:gd name="connsiteX2" fmla="*/ 1840448 w 1840448"/>
              <a:gd name="connsiteY2" fmla="*/ 0 h 5498048"/>
              <a:gd name="connsiteX3" fmla="*/ 17473 w 1840448"/>
              <a:gd name="connsiteY3" fmla="*/ 0 h 5498048"/>
              <a:gd name="connsiteX4" fmla="*/ 17473 w 1840448"/>
              <a:gd name="connsiteY4" fmla="*/ 2504408 h 5498048"/>
              <a:gd name="connsiteX5" fmla="*/ 1432754 w 1840448"/>
              <a:gd name="connsiteY5" fmla="*/ 2504408 h 5498048"/>
              <a:gd name="connsiteX6" fmla="*/ 1421106 w 1840448"/>
              <a:gd name="connsiteY6" fmla="*/ 2591771 h 5498048"/>
              <a:gd name="connsiteX7" fmla="*/ 1421106 w 1840448"/>
              <a:gd name="connsiteY7" fmla="*/ 4339032 h 5498048"/>
              <a:gd name="connsiteX8" fmla="*/ 17473 w 1840448"/>
              <a:gd name="connsiteY8" fmla="*/ 4339032 h 5498048"/>
              <a:gd name="connsiteX9" fmla="*/ 17473 w 1840448"/>
              <a:gd name="connsiteY9" fmla="*/ 5468927 h 549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448" h="5498048">
                <a:moveTo>
                  <a:pt x="0" y="5498048"/>
                </a:moveTo>
                <a:lnTo>
                  <a:pt x="1840448" y="5498048"/>
                </a:lnTo>
                <a:lnTo>
                  <a:pt x="1840448" y="0"/>
                </a:lnTo>
                <a:lnTo>
                  <a:pt x="17473" y="0"/>
                </a:lnTo>
                <a:lnTo>
                  <a:pt x="17473" y="2504408"/>
                </a:lnTo>
                <a:lnTo>
                  <a:pt x="1432754" y="2504408"/>
                </a:lnTo>
                <a:cubicBezTo>
                  <a:pt x="1426801" y="2593708"/>
                  <a:pt x="1456116" y="2591771"/>
                  <a:pt x="1421106" y="2591771"/>
                </a:cubicBezTo>
                <a:lnTo>
                  <a:pt x="1421106" y="4339032"/>
                </a:lnTo>
                <a:lnTo>
                  <a:pt x="17473" y="4339032"/>
                </a:lnTo>
                <a:lnTo>
                  <a:pt x="17473" y="5468927"/>
                </a:lnTo>
              </a:path>
            </a:pathLst>
          </a:custGeom>
          <a:solidFill>
            <a:srgbClr val="5B9BD5">
              <a:alpha val="20000"/>
            </a:srgbClr>
          </a:solidFill>
          <a:ln w="571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フリーフォーム 76"/>
          <p:cNvSpPr/>
          <p:nvPr/>
        </p:nvSpPr>
        <p:spPr>
          <a:xfrm>
            <a:off x="5500688" y="3781425"/>
            <a:ext cx="3998714" cy="2962275"/>
          </a:xfrm>
          <a:custGeom>
            <a:avLst/>
            <a:gdLst>
              <a:gd name="connsiteX0" fmla="*/ 0 w 3998714"/>
              <a:gd name="connsiteY0" fmla="*/ 2181225 h 2962275"/>
              <a:gd name="connsiteX1" fmla="*/ 2185987 w 3998714"/>
              <a:gd name="connsiteY1" fmla="*/ 2181225 h 2962275"/>
              <a:gd name="connsiteX2" fmla="*/ 2185987 w 3998714"/>
              <a:gd name="connsiteY2" fmla="*/ 0 h 2962275"/>
              <a:gd name="connsiteX3" fmla="*/ 3986212 w 3998714"/>
              <a:gd name="connsiteY3" fmla="*/ 0 h 2962275"/>
              <a:gd name="connsiteX4" fmla="*/ 3971925 w 3998714"/>
              <a:gd name="connsiteY4" fmla="*/ 152400 h 2962275"/>
              <a:gd name="connsiteX5" fmla="*/ 3971925 w 3998714"/>
              <a:gd name="connsiteY5" fmla="*/ 2962275 h 2962275"/>
              <a:gd name="connsiteX6" fmla="*/ 19050 w 3998714"/>
              <a:gd name="connsiteY6" fmla="*/ 2962275 h 2962275"/>
              <a:gd name="connsiteX7" fmla="*/ 0 w 3998714"/>
              <a:gd name="connsiteY7" fmla="*/ 2181225 h 296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8714" h="2962275">
                <a:moveTo>
                  <a:pt x="0" y="2181225"/>
                </a:moveTo>
                <a:lnTo>
                  <a:pt x="2185987" y="2181225"/>
                </a:lnTo>
                <a:lnTo>
                  <a:pt x="2185987" y="0"/>
                </a:lnTo>
                <a:lnTo>
                  <a:pt x="3986212" y="0"/>
                </a:lnTo>
                <a:cubicBezTo>
                  <a:pt x="3981336" y="151186"/>
                  <a:pt x="4025491" y="125620"/>
                  <a:pt x="3971925" y="152400"/>
                </a:cubicBezTo>
                <a:lnTo>
                  <a:pt x="3971925" y="2962275"/>
                </a:lnTo>
                <a:lnTo>
                  <a:pt x="19050" y="2962275"/>
                </a:lnTo>
                <a:lnTo>
                  <a:pt x="0" y="2181225"/>
                </a:lnTo>
                <a:close/>
              </a:path>
            </a:pathLst>
          </a:custGeom>
          <a:solidFill>
            <a:srgbClr val="FF0000">
              <a:alpha val="10196"/>
            </a:srgb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p:cNvSpPr/>
          <p:nvPr/>
        </p:nvSpPr>
        <p:spPr>
          <a:xfrm>
            <a:off x="3791744" y="260648"/>
            <a:ext cx="1708944" cy="2016224"/>
          </a:xfrm>
          <a:prstGeom prst="rect">
            <a:avLst/>
          </a:prstGeom>
          <a:solidFill>
            <a:srgbClr val="7030A0">
              <a:alpha val="10196"/>
            </a:srgbClr>
          </a:solid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p:cNvSpPr/>
          <p:nvPr/>
        </p:nvSpPr>
        <p:spPr>
          <a:xfrm>
            <a:off x="2936627" y="4501250"/>
            <a:ext cx="2161175" cy="2240118"/>
          </a:xfrm>
          <a:prstGeom prst="rect">
            <a:avLst/>
          </a:prstGeom>
          <a:solidFill>
            <a:schemeClr val="accent4">
              <a:alpha val="10196"/>
            </a:schemeClr>
          </a:solid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DBA78A03-1570-114B-9FD5-B782F05B2557}"/>
              </a:ext>
            </a:extLst>
          </p:cNvPr>
          <p:cNvSpPr/>
          <p:nvPr/>
        </p:nvSpPr>
        <p:spPr>
          <a:xfrm>
            <a:off x="8400256" y="3486471"/>
            <a:ext cx="1565986"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①走行体制御ブロック</a:t>
            </a:r>
            <a:endParaRPr kumimoji="1" lang="en-US" altLang="ja-JP" sz="1000" b="1" dirty="0">
              <a:solidFill>
                <a:schemeClr val="tx1"/>
              </a:solidFill>
            </a:endParaRPr>
          </a:p>
        </p:txBody>
      </p:sp>
      <p:sp>
        <p:nvSpPr>
          <p:cNvPr id="80" name="正方形/長方形 79">
            <a:extLst>
              <a:ext uri="{FF2B5EF4-FFF2-40B4-BE49-F238E27FC236}">
                <a16:creationId xmlns:a16="http://schemas.microsoft.com/office/drawing/2014/main" id="{DBA78A03-1570-114B-9FD5-B782F05B2557}"/>
              </a:ext>
            </a:extLst>
          </p:cNvPr>
          <p:cNvSpPr/>
          <p:nvPr/>
        </p:nvSpPr>
        <p:spPr>
          <a:xfrm>
            <a:off x="353550" y="2247370"/>
            <a:ext cx="1862998"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③データ通信ブロック</a:t>
            </a:r>
            <a:endParaRPr kumimoji="1" lang="en-US" altLang="ja-JP" sz="1000" b="1" dirty="0">
              <a:solidFill>
                <a:schemeClr val="tx1"/>
              </a:solidFill>
            </a:endParaRPr>
          </a:p>
        </p:txBody>
      </p:sp>
      <p:sp>
        <p:nvSpPr>
          <p:cNvPr id="81" name="正方形/長方形 80">
            <a:extLst>
              <a:ext uri="{FF2B5EF4-FFF2-40B4-BE49-F238E27FC236}">
                <a16:creationId xmlns:a16="http://schemas.microsoft.com/office/drawing/2014/main" id="{DBA78A03-1570-114B-9FD5-B782F05B2557}"/>
              </a:ext>
            </a:extLst>
          </p:cNvPr>
          <p:cNvSpPr/>
          <p:nvPr/>
        </p:nvSpPr>
        <p:spPr>
          <a:xfrm>
            <a:off x="3786045" y="0"/>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④画像処理・</a:t>
            </a:r>
            <a:r>
              <a:rPr lang="en-US" altLang="ja-JP" sz="1000" b="1" dirty="0">
                <a:solidFill>
                  <a:schemeClr val="tx1"/>
                </a:solidFill>
              </a:rPr>
              <a:t>Deep Learning</a:t>
            </a:r>
            <a:r>
              <a:rPr lang="ja-JP" altLang="en-US" sz="1000" b="1" dirty="0">
                <a:solidFill>
                  <a:schemeClr val="tx1"/>
                </a:solidFill>
              </a:rPr>
              <a:t>ブロック</a:t>
            </a:r>
            <a:endParaRPr kumimoji="1" lang="en-US" altLang="ja-JP" sz="1000" b="1" dirty="0">
              <a:solidFill>
                <a:schemeClr val="tx1"/>
              </a:solidFill>
            </a:endParaRPr>
          </a:p>
        </p:txBody>
      </p:sp>
      <p:sp>
        <p:nvSpPr>
          <p:cNvPr id="82" name="正方形/長方形 81">
            <a:extLst>
              <a:ext uri="{FF2B5EF4-FFF2-40B4-BE49-F238E27FC236}">
                <a16:creationId xmlns:a16="http://schemas.microsoft.com/office/drawing/2014/main" id="{DBA78A03-1570-114B-9FD5-B782F05B2557}"/>
              </a:ext>
            </a:extLst>
          </p:cNvPr>
          <p:cNvSpPr/>
          <p:nvPr/>
        </p:nvSpPr>
        <p:spPr>
          <a:xfrm>
            <a:off x="7416649" y="1813942"/>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⑤経路探索・目標動作決定ブロック</a:t>
            </a:r>
            <a:endParaRPr kumimoji="1" lang="en-US" altLang="ja-JP" sz="1000" b="1" dirty="0">
              <a:solidFill>
                <a:schemeClr val="tx1"/>
              </a:solidFill>
            </a:endParaRPr>
          </a:p>
        </p:txBody>
      </p:sp>
      <p:sp>
        <p:nvSpPr>
          <p:cNvPr id="83" name="正方形/長方形 82">
            <a:extLst>
              <a:ext uri="{FF2B5EF4-FFF2-40B4-BE49-F238E27FC236}">
                <a16:creationId xmlns:a16="http://schemas.microsoft.com/office/drawing/2014/main" id="{DBA78A03-1570-114B-9FD5-B782F05B2557}"/>
              </a:ext>
            </a:extLst>
          </p:cNvPr>
          <p:cNvSpPr/>
          <p:nvPr/>
        </p:nvSpPr>
        <p:spPr>
          <a:xfrm>
            <a:off x="929347" y="4149483"/>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②自己位置・ライン推定ブロック</a:t>
            </a:r>
            <a:endParaRPr kumimoji="1" lang="en-US" altLang="ja-JP" sz="1000" b="1" dirty="0">
              <a:solidFill>
                <a:schemeClr val="tx1"/>
              </a:solidFill>
            </a:endParaRPr>
          </a:p>
        </p:txBody>
      </p:sp>
    </p:spTree>
    <p:extLst>
      <p:ext uri="{BB962C8B-B14F-4D97-AF65-F5344CB8AC3E}">
        <p14:creationId xmlns:p14="http://schemas.microsoft.com/office/powerpoint/2010/main" val="4001013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開発環境案</a:t>
            </a:r>
            <a:endParaRPr kumimoji="1" lang="ja-JP" altLang="en-US" dirty="0">
              <a:solidFill>
                <a:schemeClr val="tx1"/>
              </a:solidFill>
            </a:endParaRPr>
          </a:p>
        </p:txBody>
      </p:sp>
      <p:grpSp>
        <p:nvGrpSpPr>
          <p:cNvPr id="2" name="グループ化 1"/>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3" name="角丸四角形 2"/>
          <p:cNvSpPr/>
          <p:nvPr/>
        </p:nvSpPr>
        <p:spPr>
          <a:xfrm>
            <a:off x="1892510" y="348777"/>
            <a:ext cx="8595978" cy="3278290"/>
          </a:xfrm>
          <a:prstGeom prst="roundRect">
            <a:avLst>
              <a:gd name="adj" fmla="val 4883"/>
            </a:avLst>
          </a:prstGeom>
          <a:solidFill>
            <a:srgbClr val="5B9BD5">
              <a:alpha val="10196"/>
            </a:srgb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kumimoji="1" lang="en-US" altLang="ja-JP" b="1" dirty="0">
                <a:solidFill>
                  <a:schemeClr val="tx1"/>
                </a:solidFill>
              </a:rPr>
              <a:t>Python</a:t>
            </a:r>
          </a:p>
          <a:p>
            <a:pPr algn="r"/>
            <a:r>
              <a:rPr lang="en-US" altLang="ja-JP" b="1" dirty="0">
                <a:solidFill>
                  <a:schemeClr val="tx1"/>
                </a:solidFill>
              </a:rPr>
              <a:t>(Anaconda</a:t>
            </a:r>
          </a:p>
          <a:p>
            <a:pPr algn="r"/>
            <a:r>
              <a:rPr lang="en-US" altLang="ja-JP" b="1" dirty="0" err="1">
                <a:solidFill>
                  <a:schemeClr val="tx1"/>
                </a:solidFill>
              </a:rPr>
              <a:t>Jupyter</a:t>
            </a:r>
            <a:r>
              <a:rPr lang="en-US" altLang="ja-JP" b="1" dirty="0">
                <a:solidFill>
                  <a:schemeClr val="tx1"/>
                </a:solidFill>
              </a:rPr>
              <a:t> notebook)</a:t>
            </a:r>
            <a:endParaRPr kumimoji="1" lang="ja-JP" altLang="en-US" b="1" dirty="0" err="1">
              <a:solidFill>
                <a:schemeClr val="tx1"/>
              </a:solidFill>
            </a:endParaRPr>
          </a:p>
        </p:txBody>
      </p:sp>
      <p:sp>
        <p:nvSpPr>
          <p:cNvPr id="62" name="角丸四角形 61"/>
          <p:cNvSpPr/>
          <p:nvPr/>
        </p:nvSpPr>
        <p:spPr>
          <a:xfrm>
            <a:off x="7543312" y="3789038"/>
            <a:ext cx="1983368" cy="298796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
        <p:nvSpPr>
          <p:cNvPr id="66" name="角丸四角形 65"/>
          <p:cNvSpPr/>
          <p:nvPr/>
        </p:nvSpPr>
        <p:spPr>
          <a:xfrm>
            <a:off x="9552384" y="4149080"/>
            <a:ext cx="1089099" cy="2627921"/>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b="1" dirty="0">
                <a:solidFill>
                  <a:schemeClr val="tx1"/>
                </a:solidFill>
              </a:rPr>
              <a:t>C++</a:t>
            </a:r>
            <a:endParaRPr kumimoji="1" lang="ja-JP" altLang="en-US" b="1" dirty="0" err="1">
              <a:solidFill>
                <a:schemeClr val="tx1"/>
              </a:solidFill>
            </a:endParaRPr>
          </a:p>
        </p:txBody>
      </p:sp>
      <p:sp>
        <p:nvSpPr>
          <p:cNvPr id="68" name="角丸四角形 67"/>
          <p:cNvSpPr/>
          <p:nvPr/>
        </p:nvSpPr>
        <p:spPr>
          <a:xfrm>
            <a:off x="2936627" y="3883957"/>
            <a:ext cx="4311501" cy="2893044"/>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b="1" dirty="0">
                <a:solidFill>
                  <a:schemeClr val="tx1"/>
                </a:solidFill>
              </a:rPr>
              <a:t>C++</a:t>
            </a:r>
            <a:endParaRPr kumimoji="1" lang="ja-JP" altLang="en-US" b="1" dirty="0" err="1">
              <a:solidFill>
                <a:schemeClr val="tx1"/>
              </a:solidFill>
            </a:endParaRPr>
          </a:p>
        </p:txBody>
      </p:sp>
      <p:sp>
        <p:nvSpPr>
          <p:cNvPr id="65" name="角丸四角形 64"/>
          <p:cNvSpPr/>
          <p:nvPr/>
        </p:nvSpPr>
        <p:spPr>
          <a:xfrm>
            <a:off x="5447929" y="5877272"/>
            <a:ext cx="2016224" cy="77492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Tree>
    <p:extLst>
      <p:ext uri="{BB962C8B-B14F-4D97-AF65-F5344CB8AC3E}">
        <p14:creationId xmlns:p14="http://schemas.microsoft.com/office/powerpoint/2010/main" val="4114852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基本機能一覧</a:t>
            </a:r>
            <a:endParaRPr kumimoji="1" lang="ja-JP" altLang="en-US" dirty="0">
              <a:solidFill>
                <a:schemeClr val="tx1"/>
              </a:solidFill>
            </a:endParaRPr>
          </a:p>
        </p:txBody>
      </p:sp>
      <p:graphicFrame>
        <p:nvGraphicFramePr>
          <p:cNvPr id="5" name="表 4">
            <a:extLst>
              <a:ext uri="{FF2B5EF4-FFF2-40B4-BE49-F238E27FC236}">
                <a16:creationId xmlns:a16="http://schemas.microsoft.com/office/drawing/2014/main" id="{0E2B4397-DE00-FF4D-A850-1A95542DDFB6}"/>
              </a:ext>
            </a:extLst>
          </p:cNvPr>
          <p:cNvGraphicFramePr>
            <a:graphicFrameLocks noGrp="1"/>
          </p:cNvGraphicFramePr>
          <p:nvPr>
            <p:extLst>
              <p:ext uri="{D42A27DB-BD31-4B8C-83A1-F6EECF244321}">
                <p14:modId xmlns:p14="http://schemas.microsoft.com/office/powerpoint/2010/main" val="4167236316"/>
              </p:ext>
            </p:extLst>
          </p:nvPr>
        </p:nvGraphicFramePr>
        <p:xfrm>
          <a:off x="1271464" y="620687"/>
          <a:ext cx="8496944" cy="5976660"/>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498055">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498055">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498055">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498055">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498055">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4980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498055">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498055">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498055">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498055">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498055">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498055">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729142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機能を洗い出す「走行する」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613678792"/>
              </p:ext>
            </p:extLst>
          </p:nvPr>
        </p:nvGraphicFramePr>
        <p:xfrm>
          <a:off x="551384" y="1628800"/>
          <a:ext cx="10059535" cy="3261360"/>
        </p:xfrm>
        <a:graphic>
          <a:graphicData uri="http://schemas.openxmlformats.org/drawingml/2006/table">
            <a:tbl>
              <a:tblPr firstRow="1" bandRow="1">
                <a:tableStyleId>{5940675A-B579-460E-94D1-54222C63F5DA}</a:tableStyleId>
              </a:tblPr>
              <a:tblGrid>
                <a:gridCol w="4946968">
                  <a:extLst>
                    <a:ext uri="{9D8B030D-6E8A-4147-A177-3AD203B41FA5}">
                      <a16:colId xmlns:a16="http://schemas.microsoft.com/office/drawing/2014/main" val="3785133965"/>
                    </a:ext>
                  </a:extLst>
                </a:gridCol>
                <a:gridCol w="2880320">
                  <a:extLst>
                    <a:ext uri="{9D8B030D-6E8A-4147-A177-3AD203B41FA5}">
                      <a16:colId xmlns:a16="http://schemas.microsoft.com/office/drawing/2014/main" val="320256873"/>
                    </a:ext>
                  </a:extLst>
                </a:gridCol>
                <a:gridCol w="2232247">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pPr algn="l"/>
                      <a:r>
                        <a:rPr kumimoji="1" lang="ja-JP" altLang="en-US" sz="1400">
                          <a:latin typeface="+mn-ea"/>
                          <a:ea typeface="+mn-ea"/>
                        </a:rPr>
                        <a:t>目標加速度と目標ヨーレートからモーター</a:t>
                      </a:r>
                      <a:r>
                        <a:rPr kumimoji="1" lang="en-US" altLang="ja-JP" sz="1400" dirty="0">
                          <a:latin typeface="+mn-ea"/>
                          <a:ea typeface="+mn-ea"/>
                        </a:rPr>
                        <a:t>PWM</a:t>
                      </a:r>
                      <a:r>
                        <a:rPr kumimoji="1" lang="ja-JP" altLang="en-US" sz="1400">
                          <a:latin typeface="+mn-ea"/>
                          <a:ea typeface="+mn-ea"/>
                        </a:rPr>
                        <a:t>値を決める</a:t>
                      </a:r>
                    </a:p>
                  </a:txBody>
                  <a:tcPr anchor="ctr"/>
                </a:tc>
                <a:tc>
                  <a:txBody>
                    <a:bodyPr/>
                    <a:lstStyle/>
                    <a:p>
                      <a:pPr algn="l"/>
                      <a:endParaRPr kumimoji="1" lang="ja-JP" altLang="en-US" sz="1400" dirty="0">
                        <a:latin typeface="+mn-ea"/>
                        <a:ea typeface="+mn-ea"/>
                      </a:endParaRPr>
                    </a:p>
                  </a:txBody>
                  <a:tcPr anchor="ctr"/>
                </a:tc>
                <a:tc>
                  <a:txBody>
                    <a:bodyPr/>
                    <a:lstStyle/>
                    <a:p>
                      <a:pPr algn="l"/>
                      <a:r>
                        <a:rPr lang="en-US" altLang="ja-JP" sz="1400" dirty="0">
                          <a:hlinkClick r:id="rId3"/>
                        </a:rPr>
                        <a:t>https://kaoruota.atlassian.net/browse/KP-146</a:t>
                      </a:r>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l"/>
                      <a:r>
                        <a:rPr kumimoji="1" lang="ja-JP" altLang="en-US" sz="1400">
                          <a:latin typeface="+mn-ea"/>
                          <a:ea typeface="+mn-ea"/>
                        </a:rPr>
                        <a:t>走行体のブレを抑える</a:t>
                      </a:r>
                      <a:endParaRPr kumimoji="1" lang="en-US" altLang="ja-JP" sz="1400" dirty="0">
                        <a:latin typeface="+mn-ea"/>
                        <a:ea typeface="+mn-ea"/>
                      </a:endParaRPr>
                    </a:p>
                  </a:txBody>
                  <a:tcPr anchor="ctr"/>
                </a:tc>
                <a:tc>
                  <a:txBody>
                    <a:bodyPr/>
                    <a:lstStyle/>
                    <a:p>
                      <a:pPr algn="l"/>
                      <a:r>
                        <a:rPr kumimoji="1" lang="ja-JP" altLang="en-US" sz="1400">
                          <a:latin typeface="+mn-ea"/>
                          <a:ea typeface="+mn-ea"/>
                        </a:rPr>
                        <a:t>一次フィルタで</a:t>
                      </a:r>
                      <a:r>
                        <a:rPr kumimoji="1" lang="en-US" altLang="ja-JP" sz="1400" dirty="0">
                          <a:latin typeface="+mn-ea"/>
                          <a:ea typeface="+mn-ea"/>
                        </a:rPr>
                        <a:t>PWM</a:t>
                      </a:r>
                      <a:r>
                        <a:rPr kumimoji="1" lang="ja-JP" altLang="en-US" sz="1400">
                          <a:latin typeface="+mn-ea"/>
                          <a:ea typeface="+mn-ea"/>
                        </a:rPr>
                        <a:t>の変化をなまらす</a:t>
                      </a:r>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上位機能：走行する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484847"/>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非機能要求：電池容量によらず一定速度</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AA5D4D4D-3C0D-9B42-A52E-A861CFB7D837}"/>
              </a:ext>
            </a:extLst>
          </p:cNvPr>
          <p:cNvSpPr/>
          <p:nvPr/>
        </p:nvSpPr>
        <p:spPr>
          <a:xfrm>
            <a:off x="5336941" y="1060911"/>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非機能要求：キビキビ動く</a:t>
            </a:r>
            <a:endParaRPr kumimoji="1" lang="ja-JP" altLang="en-US" dirty="0" err="1">
              <a:solidFill>
                <a:schemeClr val="tx1"/>
              </a:solidFill>
            </a:endParaRPr>
          </a:p>
        </p:txBody>
      </p:sp>
    </p:spTree>
    <p:extLst>
      <p:ext uri="{BB962C8B-B14F-4D97-AF65-F5344CB8AC3E}">
        <p14:creationId xmlns:p14="http://schemas.microsoft.com/office/powerpoint/2010/main" val="1369880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機能の洗い出し「ラインをトレースする」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937661845"/>
              </p:ext>
            </p:extLst>
          </p:nvPr>
        </p:nvGraphicFramePr>
        <p:xfrm>
          <a:off x="695400" y="1628800"/>
          <a:ext cx="10801200" cy="422656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ラインを推定する</a:t>
                      </a:r>
                    </a:p>
                  </a:txBody>
                  <a:tcPr anchor="ctr"/>
                </a:tc>
                <a:tc>
                  <a:txBody>
                    <a:bodyPr/>
                    <a:lstStyle/>
                    <a:p>
                      <a:pPr algn="l"/>
                      <a:r>
                        <a:rPr kumimoji="1" lang="en-US" altLang="ja-JP" sz="1400" dirty="0">
                          <a:latin typeface="+mn-ea"/>
                          <a:ea typeface="+mn-ea"/>
                        </a:rPr>
                        <a:t>RGB</a:t>
                      </a:r>
                      <a:r>
                        <a:rPr kumimoji="1" lang="ja-JP" altLang="en-US" sz="1400">
                          <a:latin typeface="+mn-ea"/>
                          <a:ea typeface="+mn-ea"/>
                        </a:rPr>
                        <a:t>を正規化する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en-US" altLang="ja-JP" sz="1400" dirty="0">
                          <a:latin typeface="+mn-ea"/>
                          <a:ea typeface="+mn-ea"/>
                        </a:rPr>
                        <a:t>RGB</a:t>
                      </a:r>
                      <a:r>
                        <a:rPr kumimoji="1" lang="ja-JP" altLang="en-US" sz="1400">
                          <a:latin typeface="+mn-ea"/>
                          <a:ea typeface="+mn-ea"/>
                        </a:rPr>
                        <a:t>を</a:t>
                      </a:r>
                      <a:r>
                        <a:rPr kumimoji="1" lang="en-US" altLang="ja-JP" sz="1400" dirty="0">
                          <a:latin typeface="+mn-ea"/>
                          <a:ea typeface="+mn-ea"/>
                        </a:rPr>
                        <a:t>HSV</a:t>
                      </a:r>
                      <a:r>
                        <a:rPr kumimoji="1" lang="ja-JP" altLang="en-US" sz="1400">
                          <a:latin typeface="+mn-ea"/>
                          <a:ea typeface="+mn-ea"/>
                        </a:rPr>
                        <a:t>に変換する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n-ea"/>
                          <a:ea typeface="+mn-ea"/>
                        </a:rPr>
                        <a:t>HSV</a:t>
                      </a:r>
                      <a:r>
                        <a:rPr kumimoji="1" lang="ja-JP" altLang="en-US" sz="1400">
                          <a:latin typeface="+mn-ea"/>
                          <a:ea typeface="+mn-ea"/>
                        </a:rPr>
                        <a:t>の輝度情報からラインを推定する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ja-JP" altLang="en-US" sz="1400" dirty="0">
                          <a:latin typeface="+mn-ea"/>
                          <a:ea typeface="+mn-ea"/>
                        </a:rPr>
                        <a:t>カラーセンサーを垂直に保つ</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r>
                        <a:rPr kumimoji="1" lang="ja-JP" altLang="en-US" sz="1400">
                          <a:latin typeface="+mn-ea"/>
                          <a:ea typeface="+mn-ea"/>
                        </a:rPr>
                        <a:t>外乱の影響を抑える</a:t>
                      </a:r>
                      <a:r>
                        <a:rPr kumimoji="1" lang="en-US" altLang="ja-JP" sz="1400" dirty="0">
                          <a:latin typeface="+mn-ea"/>
                          <a:ea typeface="+mn-ea"/>
                        </a:rPr>
                        <a:t>(</a:t>
                      </a:r>
                      <a:r>
                        <a:rPr kumimoji="1" lang="ja-JP" altLang="en-US" sz="1400">
                          <a:latin typeface="+mn-ea"/>
                          <a:ea typeface="+mn-ea"/>
                        </a:rPr>
                        <a:t>フィルタ</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r>
                        <a:rPr kumimoji="1" lang="ja-JP" altLang="en-US" sz="1400">
                          <a:latin typeface="+mn-ea"/>
                          <a:ea typeface="+mn-ea"/>
                        </a:rPr>
                        <a:t>目標ヨーレートを決定する</a:t>
                      </a:r>
                    </a:p>
                  </a:txBody>
                  <a:tcPr anchor="ctr"/>
                </a:tc>
                <a:tc>
                  <a:txBody>
                    <a:bodyPr/>
                    <a:lstStyle/>
                    <a:p>
                      <a:r>
                        <a:rPr kumimoji="1" lang="en-US" altLang="ja-JP" sz="1400" dirty="0">
                          <a:latin typeface="+mn-ea"/>
                          <a:ea typeface="+mn-ea"/>
                        </a:rPr>
                        <a:t>PI</a:t>
                      </a:r>
                      <a:r>
                        <a:rPr kumimoji="1" lang="ja-JP" altLang="en-US" sz="1400">
                          <a:latin typeface="+mn-ea"/>
                          <a:ea typeface="+mn-ea"/>
                        </a:rPr>
                        <a:t>制御</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a:latin typeface="+mn-ea"/>
                          <a:ea typeface="+mn-ea"/>
                        </a:rPr>
                        <a:t>↑</a:t>
                      </a:r>
                      <a:endParaRPr kumimoji="1" lang="en-US" altLang="ja-JP" sz="1800" dirty="0">
                        <a:latin typeface="+mn-ea"/>
                        <a:ea typeface="+mn-ea"/>
                      </a:endParaRPr>
                    </a:p>
                  </a:txBody>
                  <a:tcPr anchor="ctr"/>
                </a:tc>
                <a:tc>
                  <a:txBody>
                    <a:bodyPr/>
                    <a:lstStyle/>
                    <a:p>
                      <a:r>
                        <a:rPr kumimoji="1" lang="ja-JP" altLang="en-US" sz="1400">
                          <a:latin typeface="+mn-ea"/>
                          <a:ea typeface="+mn-ea"/>
                        </a:rPr>
                        <a:t>コース形状に合わせて基準ヨーレートを変更する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r>
                        <a:rPr kumimoji="1" lang="ja-JP" altLang="en-US" sz="1400">
                          <a:latin typeface="+mn-ea"/>
                          <a:ea typeface="+mn-ea"/>
                        </a:rPr>
                        <a:t>走行する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上位機能：ラインをトレースする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非機能要求：安定している</a:t>
            </a:r>
            <a:endParaRPr kumimoji="1" lang="ja-JP" altLang="en-US" dirty="0" err="1">
              <a:solidFill>
                <a:schemeClr val="tx1"/>
              </a:solidFill>
            </a:endParaRPr>
          </a:p>
        </p:txBody>
      </p:sp>
    </p:spTree>
    <p:extLst>
      <p:ext uri="{BB962C8B-B14F-4D97-AF65-F5344CB8AC3E}">
        <p14:creationId xmlns:p14="http://schemas.microsoft.com/office/powerpoint/2010/main" val="295084048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3540</TotalTime>
  <Words>1921</Words>
  <Application>Microsoft Office PowerPoint</Application>
  <PresentationFormat>ワイド画面</PresentationFormat>
  <Paragraphs>560</Paragraphs>
  <Slides>36</Slides>
  <Notes>14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36</vt:i4>
      </vt:variant>
    </vt:vector>
  </HeadingPairs>
  <TitlesOfParts>
    <vt:vector size="41" baseType="lpstr">
      <vt:lpstr>游ゴシック</vt:lpstr>
      <vt:lpstr>游ゴシック Light</vt:lpstr>
      <vt:lpstr>Arial</vt:lpstr>
      <vt:lpstr>Cambria Math</vt:lpstr>
      <vt:lpstr>Office テーマ</vt:lpstr>
      <vt:lpstr>チームひろじれん 設計ノート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①走行体ブロック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②自己位置・ライン推定 ブロック 設計</vt:lpstr>
      <vt:lpstr>PowerPoint プレゼンテーション</vt:lpstr>
      <vt:lpstr>③データ通信ブロック 設計</vt:lpstr>
      <vt:lpstr>PowerPoint プレゼンテーション</vt:lpstr>
      <vt:lpstr>④画像処理・Deep Learningブロック 設計</vt:lpstr>
      <vt:lpstr>PowerPoint プレゼンテーション</vt:lpstr>
      <vt:lpstr>⑤経路探索・目標動作決定 ブロック 設計</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諸田 祐磨</cp:lastModifiedBy>
  <cp:revision>302</cp:revision>
  <dcterms:created xsi:type="dcterms:W3CDTF">2019-04-11T12:00:35Z</dcterms:created>
  <dcterms:modified xsi:type="dcterms:W3CDTF">2019-06-17T05:28:47Z</dcterms:modified>
</cp:coreProperties>
</file>